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50"/>
  </p:notesMasterIdLst>
  <p:sldIdLst>
    <p:sldId id="256" r:id="rId2"/>
    <p:sldId id="257" r:id="rId3"/>
    <p:sldId id="262" r:id="rId4"/>
    <p:sldId id="258" r:id="rId5"/>
    <p:sldId id="260" r:id="rId6"/>
    <p:sldId id="293" r:id="rId7"/>
    <p:sldId id="259" r:id="rId8"/>
    <p:sldId id="490" r:id="rId9"/>
    <p:sldId id="264" r:id="rId10"/>
    <p:sldId id="265" r:id="rId11"/>
    <p:sldId id="266" r:id="rId12"/>
    <p:sldId id="269" r:id="rId13"/>
    <p:sldId id="270" r:id="rId14"/>
    <p:sldId id="491" r:id="rId15"/>
    <p:sldId id="271" r:id="rId16"/>
    <p:sldId id="279" r:id="rId17"/>
    <p:sldId id="276" r:id="rId18"/>
    <p:sldId id="492" r:id="rId19"/>
    <p:sldId id="275" r:id="rId20"/>
    <p:sldId id="273" r:id="rId21"/>
    <p:sldId id="296" r:id="rId22"/>
    <p:sldId id="493" r:id="rId23"/>
    <p:sldId id="292" r:id="rId24"/>
    <p:sldId id="308" r:id="rId25"/>
    <p:sldId id="495" r:id="rId26"/>
    <p:sldId id="496" r:id="rId27"/>
    <p:sldId id="497" r:id="rId28"/>
    <p:sldId id="498" r:id="rId29"/>
    <p:sldId id="267" r:id="rId30"/>
    <p:sldId id="499" r:id="rId31"/>
    <p:sldId id="261" r:id="rId32"/>
    <p:sldId id="500" r:id="rId33"/>
    <p:sldId id="501" r:id="rId34"/>
    <p:sldId id="263" r:id="rId35"/>
    <p:sldId id="502" r:id="rId36"/>
    <p:sldId id="508" r:id="rId37"/>
    <p:sldId id="503" r:id="rId38"/>
    <p:sldId id="504" r:id="rId39"/>
    <p:sldId id="505" r:id="rId40"/>
    <p:sldId id="506" r:id="rId41"/>
    <p:sldId id="281" r:id="rId42"/>
    <p:sldId id="282" r:id="rId43"/>
    <p:sldId id="284" r:id="rId44"/>
    <p:sldId id="285" r:id="rId45"/>
    <p:sldId id="509" r:id="rId46"/>
    <p:sldId id="286" r:id="rId47"/>
    <p:sldId id="520" r:id="rId48"/>
    <p:sldId id="521" r:id="rId4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10"/>
    <p:restoredTop sz="94662"/>
  </p:normalViewPr>
  <p:slideViewPr>
    <p:cSldViewPr snapToGrid="0" snapToObjects="1">
      <p:cViewPr varScale="1">
        <p:scale>
          <a:sx n="115" d="100"/>
          <a:sy n="115" d="100"/>
        </p:scale>
        <p:origin x="472" y="19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notesMaster" Target="notesMasters/notesMaster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1CFF644-B9D1-F449-B005-9FECC2DB6FD2}" type="datetimeFigureOut">
              <a:rPr lang="en-US" smtClean="0"/>
              <a:t>3/28/20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9CEEBB5-B6B9-9242-A7AF-B93B73596A84}" type="slidenum">
              <a:rPr lang="en-US" smtClean="0"/>
              <a:t>‹#›</a:t>
            </a:fld>
            <a:endParaRPr lang="en-US"/>
          </a:p>
        </p:txBody>
      </p:sp>
    </p:spTree>
    <p:extLst>
      <p:ext uri="{BB962C8B-B14F-4D97-AF65-F5344CB8AC3E}">
        <p14:creationId xmlns:p14="http://schemas.microsoft.com/office/powerpoint/2010/main" val="427408631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417779" y="802298"/>
            <a:ext cx="8637073" cy="2541431"/>
          </a:xfrm>
        </p:spPr>
        <p:txBody>
          <a:bodyPr bIns="0" anchor="b">
            <a:normAutofit/>
          </a:bodyPr>
          <a:lstStyle>
            <a:lvl1pPr algn="l">
              <a:defRPr sz="6600"/>
            </a:lvl1pPr>
          </a:lstStyle>
          <a:p>
            <a:r>
              <a:rPr lang="en-GB"/>
              <a:t>Click to edit Master title style</a:t>
            </a:r>
            <a:endParaRPr lang="en-US" dirty="0"/>
          </a:p>
        </p:txBody>
      </p:sp>
      <p:sp>
        <p:nvSpPr>
          <p:cNvPr id="3" name="Subtitle 2"/>
          <p:cNvSpPr>
            <a:spLocks noGrp="1"/>
          </p:cNvSpPr>
          <p:nvPr>
            <p:ph type="subTitle" idx="1"/>
          </p:nvPr>
        </p:nvSpPr>
        <p:spPr>
          <a:xfrm>
            <a:off x="2417780" y="3531204"/>
            <a:ext cx="8637072" cy="977621"/>
          </a:xfrm>
        </p:spPr>
        <p:txBody>
          <a:bodyPr tIns="91440" bIns="91440">
            <a:normAutofit/>
          </a:bodyPr>
          <a:lstStyle>
            <a:lvl1pPr marL="0" indent="0" algn="l">
              <a:buNone/>
              <a:defRPr sz="1800" b="0" cap="all" baseline="0">
                <a:solidFill>
                  <a:schemeClr val="tx1"/>
                </a:solidFill>
              </a:defRPr>
            </a:lvl1pPr>
            <a:lvl2pPr marL="457200" indent="0" algn="ctr">
              <a:buNone/>
              <a:defRPr sz="18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3/28/20</a:t>
            </a:fld>
            <a:endParaRPr lang="en-US" dirty="0"/>
          </a:p>
        </p:txBody>
      </p:sp>
      <p:sp>
        <p:nvSpPr>
          <p:cNvPr id="5" name="Footer Placeholder 4"/>
          <p:cNvSpPr>
            <a:spLocks noGrp="1"/>
          </p:cNvSpPr>
          <p:nvPr>
            <p:ph type="ftr" sz="quarter" idx="11"/>
          </p:nvPr>
        </p:nvSpPr>
        <p:spPr>
          <a:xfrm>
            <a:off x="2416500" y="329307"/>
            <a:ext cx="4973915" cy="309201"/>
          </a:xfrm>
        </p:spPr>
        <p:txBody>
          <a:bodyPr/>
          <a:lstStyle/>
          <a:p>
            <a:endParaRPr lang="en-US" dirty="0"/>
          </a:p>
        </p:txBody>
      </p:sp>
      <p:sp>
        <p:nvSpPr>
          <p:cNvPr id="6" name="Slide Number Placeholder 5"/>
          <p:cNvSpPr>
            <a:spLocks noGrp="1"/>
          </p:cNvSpPr>
          <p:nvPr>
            <p:ph type="sldNum" sz="quarter" idx="12"/>
          </p:nvPr>
        </p:nvSpPr>
        <p:spPr>
          <a:xfrm>
            <a:off x="1437664" y="798973"/>
            <a:ext cx="811019" cy="503578"/>
          </a:xfrm>
        </p:spPr>
        <p:txBody>
          <a:bodyPr/>
          <a:lstStyle/>
          <a:p>
            <a:fld id="{6D22F896-40B5-4ADD-8801-0D06FADFA095}" type="slidenum">
              <a:rPr lang="en-US" dirty="0"/>
              <a:t>‹#›</a:t>
            </a:fld>
            <a:endParaRPr lang="en-US" dirty="0"/>
          </a:p>
        </p:txBody>
      </p:sp>
      <p:cxnSp>
        <p:nvCxnSpPr>
          <p:cNvPr id="15" name="Straight Connector 14"/>
          <p:cNvCxnSpPr/>
          <p:nvPr/>
        </p:nvCxnSpPr>
        <p:spPr>
          <a:xfrm>
            <a:off x="2417780" y="3528542"/>
            <a:ext cx="863707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3/28/20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cxnSp>
        <p:nvCxnSpPr>
          <p:cNvPr id="26" name="Straight Connector 25"/>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39111" y="798973"/>
            <a:ext cx="1615742" cy="4659889"/>
          </a:xfrm>
        </p:spPr>
        <p:txBody>
          <a:bodyPr vert="eaVert"/>
          <a:lstStyle>
            <a:lvl1pPr algn="l">
              <a:defRPr/>
            </a:lvl1pPr>
          </a:lstStyle>
          <a:p>
            <a:r>
              <a:rPr lang="en-GB"/>
              <a:t>Click to edit Master title style</a:t>
            </a:r>
            <a:endParaRPr lang="en-US" dirty="0"/>
          </a:p>
        </p:txBody>
      </p:sp>
      <p:sp>
        <p:nvSpPr>
          <p:cNvPr id="3" name="Vertical Text Placeholder 2"/>
          <p:cNvSpPr>
            <a:spLocks noGrp="1"/>
          </p:cNvSpPr>
          <p:nvPr>
            <p:ph type="body" orient="vert" idx="1"/>
          </p:nvPr>
        </p:nvSpPr>
        <p:spPr>
          <a:xfrm>
            <a:off x="1444672" y="798973"/>
            <a:ext cx="7828830" cy="4659889"/>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3/28/20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cxnSp>
        <p:nvCxnSpPr>
          <p:cNvPr id="15" name="Straight Connector 14"/>
          <p:cNvCxnSpPr/>
          <p:nvPr/>
        </p:nvCxnSpPr>
        <p:spPr>
          <a:xfrm>
            <a:off x="9439111" y="798973"/>
            <a:ext cx="0" cy="4659889"/>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Content Placeholder 2"/>
          <p:cNvSpPr>
            <a:spLocks noGrp="1"/>
          </p:cNvSpPr>
          <p:nvPr>
            <p:ph idx="1"/>
          </p:nvPr>
        </p:nvSpPr>
        <p:spPr/>
        <p:txBody>
          <a:bodyPr ancho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3/28/20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cxnSp>
        <p:nvCxnSpPr>
          <p:cNvPr id="33" name="Straight Connector 32"/>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454239" y="1756130"/>
            <a:ext cx="8643154" cy="1887950"/>
          </a:xfrm>
        </p:spPr>
        <p:txBody>
          <a:bodyPr anchor="b">
            <a:normAutofit/>
          </a:bodyPr>
          <a:lstStyle>
            <a:lvl1pPr algn="l">
              <a:defRPr sz="3600"/>
            </a:lvl1pPr>
          </a:lstStyle>
          <a:p>
            <a:r>
              <a:rPr lang="en-GB"/>
              <a:t>Click to edit Master title style</a:t>
            </a:r>
            <a:endParaRPr lang="en-US" dirty="0"/>
          </a:p>
        </p:txBody>
      </p:sp>
      <p:sp>
        <p:nvSpPr>
          <p:cNvPr id="3" name="Text Placeholder 2"/>
          <p:cNvSpPr>
            <a:spLocks noGrp="1"/>
          </p:cNvSpPr>
          <p:nvPr>
            <p:ph type="body" idx="1"/>
          </p:nvPr>
        </p:nvSpPr>
        <p:spPr>
          <a:xfrm>
            <a:off x="1454239" y="3806195"/>
            <a:ext cx="8630446" cy="1012929"/>
          </a:xfrm>
        </p:spPr>
        <p:txBody>
          <a:bodyPr tIns="91440">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48A87A34-81AB-432B-8DAE-1953F412C126}" type="datetimeFigureOut">
              <a:rPr lang="en-US" dirty="0"/>
              <a:t>3/28/20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cxnSp>
        <p:nvCxnSpPr>
          <p:cNvPr id="15" name="Straight Connector 14"/>
          <p:cNvCxnSpPr/>
          <p:nvPr/>
        </p:nvCxnSpPr>
        <p:spPr>
          <a:xfrm>
            <a:off x="1454239" y="3804985"/>
            <a:ext cx="8630446"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49217" y="804889"/>
            <a:ext cx="9605635" cy="1059305"/>
          </a:xfrm>
        </p:spPr>
        <p:txBody>
          <a:bodyPr/>
          <a:lstStyle/>
          <a:p>
            <a:r>
              <a:rPr lang="en-GB"/>
              <a:t>Click to edit Master title style</a:t>
            </a:r>
            <a:endParaRPr lang="en-US" dirty="0"/>
          </a:p>
        </p:txBody>
      </p:sp>
      <p:sp>
        <p:nvSpPr>
          <p:cNvPr id="3" name="Content Placeholder 2"/>
          <p:cNvSpPr>
            <a:spLocks noGrp="1"/>
          </p:cNvSpPr>
          <p:nvPr>
            <p:ph sz="half" idx="1"/>
          </p:nvPr>
        </p:nvSpPr>
        <p:spPr>
          <a:xfrm>
            <a:off x="1447331" y="2010878"/>
            <a:ext cx="4645152" cy="3448595"/>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Content Placeholder 3"/>
          <p:cNvSpPr>
            <a:spLocks noGrp="1"/>
          </p:cNvSpPr>
          <p:nvPr>
            <p:ph sz="half" idx="2"/>
          </p:nvPr>
        </p:nvSpPr>
        <p:spPr>
          <a:xfrm>
            <a:off x="6413771" y="2017343"/>
            <a:ext cx="4645152" cy="3441520"/>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dirty="0"/>
              <a:t>3/28/20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cxnSp>
        <p:nvCxnSpPr>
          <p:cNvPr id="35" name="Straight Connector 34"/>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447191" y="804163"/>
            <a:ext cx="9607661" cy="1056319"/>
          </a:xfrm>
        </p:spPr>
        <p:txBody>
          <a:bodyPr/>
          <a:lstStyle/>
          <a:p>
            <a:r>
              <a:rPr lang="en-GB"/>
              <a:t>Click to edit Master title style</a:t>
            </a:r>
            <a:endParaRPr lang="en-US" dirty="0"/>
          </a:p>
        </p:txBody>
      </p:sp>
      <p:sp>
        <p:nvSpPr>
          <p:cNvPr id="3" name="Text Placeholder 2"/>
          <p:cNvSpPr>
            <a:spLocks noGrp="1"/>
          </p:cNvSpPr>
          <p:nvPr>
            <p:ph type="body" idx="1"/>
          </p:nvPr>
        </p:nvSpPr>
        <p:spPr>
          <a:xfrm>
            <a:off x="1447191" y="2019549"/>
            <a:ext cx="4645152" cy="801943"/>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1447191" y="2824269"/>
            <a:ext cx="4645152" cy="2644457"/>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Text Placeholder 4"/>
          <p:cNvSpPr>
            <a:spLocks noGrp="1"/>
          </p:cNvSpPr>
          <p:nvPr>
            <p:ph type="body" sz="quarter" idx="3"/>
          </p:nvPr>
        </p:nvSpPr>
        <p:spPr>
          <a:xfrm>
            <a:off x="6412362" y="2023003"/>
            <a:ext cx="4645152" cy="802237"/>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6412362" y="2821491"/>
            <a:ext cx="4645152" cy="2637371"/>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dirty="0"/>
              <a:t>3/28/20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a:t>
            </a:fld>
            <a:endParaRPr lang="en-US" dirty="0"/>
          </a:p>
        </p:txBody>
      </p:sp>
      <p:cxnSp>
        <p:nvCxnSpPr>
          <p:cNvPr id="29" name="Straight Connector 28"/>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dirty="0"/>
              <a:t>3/28/20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cxnSp>
        <p:nvCxnSpPr>
          <p:cNvPr id="25" name="Straight Connector 24"/>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A87A34-81AB-432B-8DAE-1953F412C126}" type="datetimeFigureOut">
              <a:rPr lang="en-US" dirty="0"/>
              <a:t>3/28/20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4671" y="798973"/>
            <a:ext cx="3273099" cy="2247117"/>
          </a:xfrm>
        </p:spPr>
        <p:txBody>
          <a:bodyPr anchor="b">
            <a:normAutofit/>
          </a:bodyPr>
          <a:lstStyle>
            <a:lvl1pPr algn="l">
              <a:defRPr sz="2400"/>
            </a:lvl1pPr>
          </a:lstStyle>
          <a:p>
            <a:r>
              <a:rPr lang="en-GB"/>
              <a:t>Click to edit Master title style</a:t>
            </a:r>
            <a:endParaRPr lang="en-US" dirty="0"/>
          </a:p>
        </p:txBody>
      </p:sp>
      <p:sp>
        <p:nvSpPr>
          <p:cNvPr id="3" name="Content Placeholder 2"/>
          <p:cNvSpPr>
            <a:spLocks noGrp="1"/>
          </p:cNvSpPr>
          <p:nvPr>
            <p:ph idx="1"/>
          </p:nvPr>
        </p:nvSpPr>
        <p:spPr>
          <a:xfrm>
            <a:off x="5043714" y="798974"/>
            <a:ext cx="6012470" cy="4658826"/>
          </a:xfrm>
        </p:spPr>
        <p:txBody>
          <a:bodyPr anchor="ct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Text Placeholder 3"/>
          <p:cNvSpPr>
            <a:spLocks noGrp="1"/>
          </p:cNvSpPr>
          <p:nvPr>
            <p:ph type="body" sz="half" idx="2"/>
          </p:nvPr>
        </p:nvSpPr>
        <p:spPr>
          <a:xfrm>
            <a:off x="1444671" y="3205491"/>
            <a:ext cx="3275013" cy="2248181"/>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3/28/20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cxnSp>
        <p:nvCxnSpPr>
          <p:cNvPr id="17" name="Straight Connector 16"/>
          <p:cNvCxnSpPr/>
          <p:nvPr/>
        </p:nvCxnSpPr>
        <p:spPr>
          <a:xfrm>
            <a:off x="1448280" y="3205491"/>
            <a:ext cx="3269490"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8" name="Group 7"/>
          <p:cNvGrpSpPr/>
          <p:nvPr/>
        </p:nvGrpSpPr>
        <p:grpSpPr>
          <a:xfrm>
            <a:off x="7477387" y="482170"/>
            <a:ext cx="4074533" cy="5149101"/>
            <a:chOff x="7477387" y="482170"/>
            <a:chExt cx="4074533" cy="5149101"/>
          </a:xfrm>
        </p:grpSpPr>
        <p:sp>
          <p:nvSpPr>
            <p:cNvPr id="18" name="Rectangle 17"/>
            <p:cNvSpPr/>
            <p:nvPr/>
          </p:nvSpPr>
          <p:spPr bwMode="black">
            <a:xfrm>
              <a:off x="7477387" y="482170"/>
              <a:ext cx="4074533" cy="5149101"/>
            </a:xfrm>
            <a:prstGeom prst="rect">
              <a:avLst/>
            </a:prstGeom>
            <a:gradFill>
              <a:gsLst>
                <a:gs pos="0">
                  <a:srgbClr val="000001"/>
                </a:gs>
                <a:gs pos="100000">
                  <a:srgbClr val="191919"/>
                </a:gs>
              </a:gsLst>
            </a:gradFill>
            <a:ln w="76200" cmpd="sng">
              <a:noFill/>
              <a:miter lim="800000"/>
            </a:ln>
            <a:effectLst>
              <a:outerShdw blurRad="127000" dist="228600" dir="4740000" sx="98000" sy="98000" algn="tl" rotWithShape="0">
                <a:srgbClr val="000000">
                  <a:alpha val="34000"/>
                </a:srgbClr>
              </a:outerShdw>
            </a:effectLst>
            <a:scene3d>
              <a:camera prst="orthographicFront"/>
              <a:lightRig rig="threePt" dir="t"/>
            </a:scene3d>
            <a:sp3d>
              <a:bevelT w="152400" h="50800" prst="softRound"/>
            </a:sp3d>
          </p:spPr>
          <p:style>
            <a:lnRef idx="1">
              <a:schemeClr val="accent1"/>
            </a:lnRef>
            <a:fillRef idx="3">
              <a:schemeClr val="accent1"/>
            </a:fillRef>
            <a:effectRef idx="2">
              <a:schemeClr val="accent1"/>
            </a:effectRef>
            <a:fontRef idx="minor">
              <a:schemeClr val="lt1"/>
            </a:fontRef>
          </p:style>
        </p:sp>
        <p:sp>
          <p:nvSpPr>
            <p:cNvPr id="19" name="Rectangle 18"/>
            <p:cNvSpPr/>
            <p:nvPr/>
          </p:nvSpPr>
          <p:spPr bwMode="blackWhite">
            <a:xfrm>
              <a:off x="7790446" y="812506"/>
              <a:ext cx="3450289" cy="4466452"/>
            </a:xfrm>
            <a:prstGeom prst="rect">
              <a:avLst/>
            </a:prstGeom>
            <a:gradFill>
              <a:gsLst>
                <a:gs pos="0">
                  <a:srgbClr val="DADADA"/>
                </a:gs>
                <a:gs pos="100000">
                  <a:srgbClr val="FFFFFE"/>
                </a:gs>
              </a:gsLst>
              <a:lin ang="16200000" scaled="0"/>
            </a:gradFill>
            <a:ln w="508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prst="relaxedInset"/>
            </a:sp3d>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title"/>
          </p:nvPr>
        </p:nvSpPr>
        <p:spPr>
          <a:xfrm>
            <a:off x="1451206" y="1129513"/>
            <a:ext cx="5532328" cy="1830584"/>
          </a:xfrm>
        </p:spPr>
        <p:txBody>
          <a:bodyPr anchor="b">
            <a:normAutofit/>
          </a:bodyPr>
          <a:lstStyle>
            <a:lvl1pPr>
              <a:defRPr sz="3200"/>
            </a:lvl1pPr>
          </a:lstStyle>
          <a:p>
            <a:r>
              <a:rPr lang="en-GB"/>
              <a:t>Click to edit Master title style</a:t>
            </a:r>
            <a:endParaRPr lang="en-US" dirty="0"/>
          </a:p>
        </p:txBody>
      </p:sp>
      <p:sp>
        <p:nvSpPr>
          <p:cNvPr id="3" name="Picture Placeholder 2"/>
          <p:cNvSpPr>
            <a:spLocks noGrp="1" noChangeAspect="1"/>
          </p:cNvSpPr>
          <p:nvPr>
            <p:ph type="pic" idx="1"/>
          </p:nvPr>
        </p:nvSpPr>
        <p:spPr>
          <a:xfrm>
            <a:off x="8124389" y="1122542"/>
            <a:ext cx="2791171" cy="3866327"/>
          </a:xfrm>
          <a:solidFill>
            <a:schemeClr val="bg1">
              <a:lumMod val="85000"/>
            </a:schemeClr>
          </a:solidFill>
          <a:ln w="9525" cap="sq">
            <a:noFill/>
            <a:miter lim="800000"/>
          </a:ln>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a:t>Click icon to add picture</a:t>
            </a:r>
            <a:endParaRPr lang="en-US" dirty="0"/>
          </a:p>
        </p:txBody>
      </p:sp>
      <p:sp>
        <p:nvSpPr>
          <p:cNvPr id="4" name="Text Placeholder 3"/>
          <p:cNvSpPr>
            <a:spLocks noGrp="1"/>
          </p:cNvSpPr>
          <p:nvPr>
            <p:ph type="body" sz="half" idx="2"/>
          </p:nvPr>
        </p:nvSpPr>
        <p:spPr>
          <a:xfrm>
            <a:off x="1450329" y="3145992"/>
            <a:ext cx="5524404" cy="2003742"/>
          </a:xfrm>
        </p:spPr>
        <p:txBody>
          <a:bodyPr>
            <a:normAutofit/>
          </a:bodyPr>
          <a:lstStyle>
            <a:lvl1pPr marL="0" indent="0" algn="l">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p:cNvSpPr>
            <a:spLocks noGrp="1"/>
          </p:cNvSpPr>
          <p:nvPr>
            <p:ph type="dt" sz="half" idx="10"/>
          </p:nvPr>
        </p:nvSpPr>
        <p:spPr>
          <a:xfrm>
            <a:off x="1447382" y="5469856"/>
            <a:ext cx="5527351" cy="320123"/>
          </a:xfrm>
        </p:spPr>
        <p:txBody>
          <a:bodyPr/>
          <a:lstStyle>
            <a:lvl1pPr algn="l">
              <a:defRPr/>
            </a:lvl1pPr>
          </a:lstStyle>
          <a:p>
            <a:fld id="{48A87A34-81AB-432B-8DAE-1953F412C126}" type="datetimeFigureOut">
              <a:rPr lang="en-US" dirty="0"/>
              <a:pPr/>
              <a:t>3/28/20</a:t>
            </a:fld>
            <a:endParaRPr lang="en-US" dirty="0"/>
          </a:p>
        </p:txBody>
      </p:sp>
      <p:sp>
        <p:nvSpPr>
          <p:cNvPr id="6" name="Footer Placeholder 5"/>
          <p:cNvSpPr>
            <a:spLocks noGrp="1"/>
          </p:cNvSpPr>
          <p:nvPr>
            <p:ph type="ftr" sz="quarter" idx="11"/>
          </p:nvPr>
        </p:nvSpPr>
        <p:spPr>
          <a:xfrm>
            <a:off x="1447382" y="318640"/>
            <a:ext cx="5541004" cy="320931"/>
          </a:xfrm>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cxnSp>
        <p:nvCxnSpPr>
          <p:cNvPr id="31" name="Straight Connector 30"/>
          <p:cNvCxnSpPr/>
          <p:nvPr/>
        </p:nvCxnSpPr>
        <p:spPr>
          <a:xfrm>
            <a:off x="1447382" y="3143605"/>
            <a:ext cx="5527351"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8" name="Rectangle 7"/>
          <p:cNvSpPr/>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sp>
      <p:pic>
        <p:nvPicPr>
          <p:cNvPr id="7" name="Picture 6"/>
          <p:cNvPicPr>
            <a:picLocks noChangeAspect="1"/>
          </p:cNvPicPr>
          <p:nvPr/>
        </p:nvPicPr>
        <p:blipFill rotWithShape="1">
          <a:blip r:embed="rId13">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sp>
        <p:nvSpPr>
          <p:cNvPr id="2" name="Title Placeholder 1"/>
          <p:cNvSpPr>
            <a:spLocks noGrp="1"/>
          </p:cNvSpPr>
          <p:nvPr>
            <p:ph type="title"/>
          </p:nvPr>
        </p:nvSpPr>
        <p:spPr>
          <a:xfrm>
            <a:off x="1451579" y="804519"/>
            <a:ext cx="9603275" cy="1049235"/>
          </a:xfrm>
          <a:prstGeom prst="rect">
            <a:avLst/>
          </a:prstGeom>
        </p:spPr>
        <p:txBody>
          <a:bodyPr vert="horz" lIns="91440" tIns="45720" rIns="91440" bIns="45720" rtlCol="0" anchor="t">
            <a:normAutofit/>
          </a:bodyPr>
          <a:lstStyle/>
          <a:p>
            <a:r>
              <a:rPr lang="en-GB"/>
              <a:t>Click to edit Master title style</a:t>
            </a:r>
            <a:endParaRPr lang="en-US" dirty="0"/>
          </a:p>
        </p:txBody>
      </p:sp>
      <p:sp>
        <p:nvSpPr>
          <p:cNvPr id="3" name="Text Placeholder 2"/>
          <p:cNvSpPr>
            <a:spLocks noGrp="1"/>
          </p:cNvSpPr>
          <p:nvPr>
            <p:ph type="body" idx="1"/>
          </p:nvPr>
        </p:nvSpPr>
        <p:spPr>
          <a:xfrm>
            <a:off x="1451579" y="2015732"/>
            <a:ext cx="9603275" cy="3450613"/>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2"/>
          </p:nvPr>
        </p:nvSpPr>
        <p:spPr>
          <a:xfrm>
            <a:off x="7554138" y="330370"/>
            <a:ext cx="3500715" cy="309201"/>
          </a:xfrm>
          <a:prstGeom prst="rect">
            <a:avLst/>
          </a:prstGeom>
        </p:spPr>
        <p:txBody>
          <a:bodyPr vert="horz" lIns="91440" tIns="45720" rIns="91440" bIns="45720" rtlCol="0" anchor="ctr"/>
          <a:lstStyle>
            <a:lvl1pPr algn="r">
              <a:defRPr sz="1000">
                <a:solidFill>
                  <a:schemeClr val="tx1">
                    <a:tint val="75000"/>
                  </a:schemeClr>
                </a:solidFill>
              </a:defRPr>
            </a:lvl1pPr>
          </a:lstStyle>
          <a:p>
            <a:fld id="{48A87A34-81AB-432B-8DAE-1953F412C126}" type="datetimeFigureOut">
              <a:rPr lang="en-US" dirty="0"/>
              <a:pPr/>
              <a:t>3/28/20</a:t>
            </a:fld>
            <a:endParaRPr lang="en-US" dirty="0"/>
          </a:p>
        </p:txBody>
      </p:sp>
      <p:sp>
        <p:nvSpPr>
          <p:cNvPr id="5" name="Footer Placeholder 4"/>
          <p:cNvSpPr>
            <a:spLocks noGrp="1"/>
          </p:cNvSpPr>
          <p:nvPr>
            <p:ph type="ftr" sz="quarter" idx="3"/>
          </p:nvPr>
        </p:nvSpPr>
        <p:spPr>
          <a:xfrm>
            <a:off x="1451579" y="329307"/>
            <a:ext cx="5938836" cy="309201"/>
          </a:xfrm>
          <a:prstGeom prst="rect">
            <a:avLst/>
          </a:prstGeom>
        </p:spPr>
        <p:txBody>
          <a:bodyPr vert="horz" lIns="91440" tIns="45720" rIns="91440" bIns="45720" rtlCol="0" anchor="ctr"/>
          <a:lstStyle>
            <a:lvl1pPr algn="l">
              <a:defRPr sz="10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480060" y="798973"/>
            <a:ext cx="811019" cy="503578"/>
          </a:xfrm>
          <a:prstGeom prst="rect">
            <a:avLst/>
          </a:prstGeom>
        </p:spPr>
        <p:txBody>
          <a:bodyPr vert="horz" lIns="91440" tIns="45720" rIns="91440" bIns="45720" rtlCol="0" anchor="t"/>
          <a:lstStyle>
            <a:lvl1pPr algn="r">
              <a:defRPr sz="2800">
                <a:solidFill>
                  <a:schemeClr val="accent1"/>
                </a:solidFill>
              </a:defRPr>
            </a:lvl1pPr>
          </a:lstStyle>
          <a:p>
            <a:fld id="{6D22F896-40B5-4ADD-8801-0D06FADFA095}" type="slidenum">
              <a:rPr lang="en-US" dirty="0"/>
              <a:pPr/>
              <a:t>‹#›</a:t>
            </a:fld>
            <a:endParaRPr lang="en-US" dirty="0"/>
          </a:p>
        </p:txBody>
      </p:sp>
      <p:cxnSp>
        <p:nvCxnSpPr>
          <p:cNvPr id="10" name="Straight Connector 9"/>
          <p:cNvCxnSpPr/>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3200" b="0" i="0" kern="1200" cap="all">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accent1"/>
        </a:buClr>
        <a:buSzPct val="100000"/>
        <a:buFont typeface="Arial" panose="020B0604020202020204" pitchFamily="34" charset="0"/>
        <a:buChar char="•"/>
        <a:defRPr sz="20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800" kern="1200" cap="none"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6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400" kern="1200" cap="none"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4.tiff"/><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tif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84AC4F-3EEC-C94B-A768-CE558561208A}"/>
              </a:ext>
            </a:extLst>
          </p:cNvPr>
          <p:cNvSpPr>
            <a:spLocks noGrp="1"/>
          </p:cNvSpPr>
          <p:nvPr>
            <p:ph type="ctrTitle"/>
          </p:nvPr>
        </p:nvSpPr>
        <p:spPr>
          <a:xfrm>
            <a:off x="2417779" y="891506"/>
            <a:ext cx="8637073" cy="2541431"/>
          </a:xfrm>
        </p:spPr>
        <p:txBody>
          <a:bodyPr>
            <a:normAutofit/>
          </a:bodyPr>
          <a:lstStyle/>
          <a:p>
            <a:r>
              <a:rPr lang="en-US" sz="4800" dirty="0">
                <a:solidFill>
                  <a:srgbClr val="C00000"/>
                </a:solidFill>
              </a:rPr>
              <a:t>Introduction to </a:t>
            </a:r>
            <a:br>
              <a:rPr lang="en-US" sz="4800" dirty="0">
                <a:solidFill>
                  <a:srgbClr val="C00000"/>
                </a:solidFill>
              </a:rPr>
            </a:br>
            <a:r>
              <a:rPr lang="en-US" sz="4800" dirty="0">
                <a:solidFill>
                  <a:srgbClr val="C00000"/>
                </a:solidFill>
              </a:rPr>
              <a:t>Anthropology</a:t>
            </a:r>
            <a:endParaRPr lang="en-US" sz="2800" dirty="0"/>
          </a:p>
        </p:txBody>
      </p:sp>
    </p:spTree>
    <p:extLst>
      <p:ext uri="{BB962C8B-B14F-4D97-AF65-F5344CB8AC3E}">
        <p14:creationId xmlns:p14="http://schemas.microsoft.com/office/powerpoint/2010/main" val="235676616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Area 2:</a:t>
            </a:r>
            <a:br>
              <a:rPr lang="en-US" dirty="0"/>
            </a:br>
            <a:r>
              <a:rPr lang="en-US" dirty="0"/>
              <a:t>Physical Variations Among Humans</a:t>
            </a:r>
          </a:p>
        </p:txBody>
      </p:sp>
      <p:sp>
        <p:nvSpPr>
          <p:cNvPr id="3" name="Content Placeholder 2"/>
          <p:cNvSpPr>
            <a:spLocks noGrp="1"/>
          </p:cNvSpPr>
          <p:nvPr>
            <p:ph idx="1"/>
          </p:nvPr>
        </p:nvSpPr>
        <p:spPr/>
        <p:txBody>
          <a:bodyPr>
            <a:normAutofit fontScale="92500" lnSpcReduction="10000"/>
          </a:bodyPr>
          <a:lstStyle/>
          <a:p>
            <a:r>
              <a:rPr lang="en-US" dirty="0"/>
              <a:t>Differences are based on visible physical traits</a:t>
            </a:r>
          </a:p>
          <a:p>
            <a:r>
              <a:rPr lang="en-US" dirty="0"/>
              <a:t>Physical anthropologists attempted to document human physical variations throughout the world by dividing the world’s populations into various racial categories.</a:t>
            </a:r>
          </a:p>
          <a:p>
            <a:r>
              <a:rPr lang="en-US" dirty="0"/>
              <a:t>Contemporary anthropologists have turned their attention to examining how human physical variations help people adapt to their environment. </a:t>
            </a:r>
          </a:p>
          <a:p>
            <a:r>
              <a:rPr lang="en-US" dirty="0"/>
              <a:t> Physical anthropologists draw on the work of three allied disciplines </a:t>
            </a:r>
            <a:r>
              <a:rPr lang="en-US" b="1" dirty="0"/>
              <a:t>genetics </a:t>
            </a:r>
            <a:r>
              <a:rPr lang="en-US" dirty="0"/>
              <a:t>(the study of inherited physical traits)</a:t>
            </a:r>
            <a:r>
              <a:rPr lang="en-US" b="1" dirty="0"/>
              <a:t> population biology</a:t>
            </a:r>
            <a:r>
              <a:rPr lang="en-US" dirty="0"/>
              <a:t> (the study of the interrelationships between population characteristics and environments), and </a:t>
            </a:r>
            <a:r>
              <a:rPr lang="en-US" b="1" dirty="0"/>
              <a:t>epidemiology</a:t>
            </a:r>
            <a:r>
              <a:rPr lang="en-US" dirty="0"/>
              <a:t> (the study of the occurrence, distribution, and control of  disease in populations over time).</a:t>
            </a:r>
          </a:p>
        </p:txBody>
      </p:sp>
    </p:spTree>
    <p:extLst>
      <p:ext uri="{BB962C8B-B14F-4D97-AF65-F5344CB8AC3E}">
        <p14:creationId xmlns:p14="http://schemas.microsoft.com/office/powerpoint/2010/main" val="350423727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15175" y="326965"/>
            <a:ext cx="10058400" cy="876952"/>
          </a:xfrm>
        </p:spPr>
        <p:txBody>
          <a:bodyPr/>
          <a:lstStyle/>
          <a:p>
            <a:r>
              <a:rPr lang="en-US" dirty="0"/>
              <a:t>Archaeology</a:t>
            </a:r>
          </a:p>
        </p:txBody>
      </p:sp>
      <p:sp>
        <p:nvSpPr>
          <p:cNvPr id="3" name="Content Placeholder 2"/>
          <p:cNvSpPr>
            <a:spLocks noGrp="1"/>
          </p:cNvSpPr>
          <p:nvPr>
            <p:ph idx="1"/>
          </p:nvPr>
        </p:nvSpPr>
        <p:spPr>
          <a:xfrm>
            <a:off x="1315175" y="1203917"/>
            <a:ext cx="10058400" cy="4653887"/>
          </a:xfrm>
        </p:spPr>
        <p:txBody>
          <a:bodyPr>
            <a:normAutofit fontScale="92500" lnSpcReduction="20000"/>
          </a:bodyPr>
          <a:lstStyle/>
          <a:p>
            <a:r>
              <a:rPr lang="en-US" dirty="0"/>
              <a:t>The subfield of anthropology that focuses on the study of prehistoric and historic cultures through the excavation of material remains. </a:t>
            </a:r>
          </a:p>
          <a:p>
            <a:r>
              <a:rPr lang="en-US" dirty="0"/>
              <a:t>Archaeologists work with three types of material  remains;</a:t>
            </a:r>
          </a:p>
          <a:p>
            <a:pPr marL="0" indent="0">
              <a:buNone/>
            </a:pPr>
            <a:r>
              <a:rPr lang="en-US" dirty="0"/>
              <a:t> 1 </a:t>
            </a:r>
            <a:r>
              <a:rPr lang="en-US" b="1" dirty="0"/>
              <a:t>Artifact </a:t>
            </a:r>
          </a:p>
          <a:p>
            <a:pPr marL="0" indent="0">
              <a:buNone/>
            </a:pPr>
            <a:r>
              <a:rPr lang="en-US" dirty="0"/>
              <a:t>	A type of material remain (found by archaeologists) that has been made or modified by humans, such as tools, arrowheads, and so on. </a:t>
            </a:r>
          </a:p>
          <a:p>
            <a:pPr marL="0" indent="0">
              <a:buNone/>
            </a:pPr>
            <a:r>
              <a:rPr lang="en-US" dirty="0"/>
              <a:t> 2 </a:t>
            </a:r>
            <a:r>
              <a:rPr lang="en-US" b="1" dirty="0"/>
              <a:t>Features</a:t>
            </a:r>
          </a:p>
          <a:p>
            <a:pPr marL="0" indent="0">
              <a:buNone/>
            </a:pPr>
            <a:r>
              <a:rPr lang="en-US" dirty="0"/>
              <a:t>	 Archaeological remains that have been made or modified by people and cannot easily be carried away, such as house foundations and fireplaces.</a:t>
            </a:r>
          </a:p>
          <a:p>
            <a:pPr marL="0" indent="0">
              <a:buNone/>
            </a:pPr>
            <a:r>
              <a:rPr lang="en-US" dirty="0"/>
              <a:t> 3 </a:t>
            </a:r>
            <a:r>
              <a:rPr lang="en-US" b="1" dirty="0"/>
              <a:t>Ecofacts</a:t>
            </a:r>
          </a:p>
          <a:p>
            <a:pPr marL="0" indent="0">
              <a:buNone/>
            </a:pPr>
            <a:r>
              <a:rPr lang="en-US" dirty="0"/>
              <a:t>	Physical remains—found by archaeologists— that were used by humans but not made or reworked by them (for example, seeds and bones).</a:t>
            </a:r>
          </a:p>
          <a:p>
            <a:endParaRPr lang="en-US" dirty="0"/>
          </a:p>
        </p:txBody>
      </p:sp>
    </p:spTree>
    <p:extLst>
      <p:ext uri="{BB962C8B-B14F-4D97-AF65-F5344CB8AC3E}">
        <p14:creationId xmlns:p14="http://schemas.microsoft.com/office/powerpoint/2010/main" val="90597586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Anthropological Linguistics</a:t>
            </a:r>
          </a:p>
        </p:txBody>
      </p:sp>
      <p:sp>
        <p:nvSpPr>
          <p:cNvPr id="4" name="Rectangle 3">
            <a:extLst>
              <a:ext uri="{FF2B5EF4-FFF2-40B4-BE49-F238E27FC236}">
                <a16:creationId xmlns:a16="http://schemas.microsoft.com/office/drawing/2014/main" id="{CBFFA192-BF92-5542-B592-19470867C666}"/>
              </a:ext>
            </a:extLst>
          </p:cNvPr>
          <p:cNvSpPr/>
          <p:nvPr/>
        </p:nvSpPr>
        <p:spPr>
          <a:xfrm>
            <a:off x="1451579" y="2345273"/>
            <a:ext cx="9603275" cy="2862322"/>
          </a:xfrm>
          <a:prstGeom prst="rect">
            <a:avLst/>
          </a:prstGeom>
        </p:spPr>
        <p:txBody>
          <a:bodyPr wrap="square">
            <a:spAutoFit/>
          </a:bodyPr>
          <a:lstStyle/>
          <a:p>
            <a:r>
              <a:rPr lang="en-US" dirty="0"/>
              <a:t>The branch of the discipline that studies human speech and language is called anthropological linguistics. </a:t>
            </a:r>
          </a:p>
          <a:p>
            <a:r>
              <a:rPr lang="en-US" dirty="0"/>
              <a:t>Linguistic anthropology is divided into four distinct branches</a:t>
            </a:r>
          </a:p>
          <a:p>
            <a:r>
              <a:rPr lang="en-US" b="1" dirty="0"/>
              <a:t>   </a:t>
            </a:r>
          </a:p>
          <a:p>
            <a:r>
              <a:rPr lang="en-US" b="1" dirty="0"/>
              <a:t> 1- Historical linguistics </a:t>
            </a:r>
          </a:p>
          <a:p>
            <a:r>
              <a:rPr lang="en-US" dirty="0"/>
              <a:t>	The branch of anthropological linguistics that studies how languages emerge and change over time. </a:t>
            </a:r>
          </a:p>
          <a:p>
            <a:r>
              <a:rPr lang="en-US" dirty="0"/>
              <a:t>For example, nineteenth century linguists working with European languages demonstrated similarities in the sound systems between a particular language and an earlier parent language from which the language was derived.</a:t>
            </a:r>
          </a:p>
        </p:txBody>
      </p:sp>
    </p:spTree>
    <p:extLst>
      <p:ext uri="{BB962C8B-B14F-4D97-AF65-F5344CB8AC3E}">
        <p14:creationId xmlns:p14="http://schemas.microsoft.com/office/powerpoint/2010/main" val="194004788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Anthropological Linguistics (Cont.…..)</a:t>
            </a:r>
          </a:p>
        </p:txBody>
      </p:sp>
      <p:sp>
        <p:nvSpPr>
          <p:cNvPr id="3" name="Content Placeholder 2"/>
          <p:cNvSpPr>
            <a:spLocks noGrp="1"/>
          </p:cNvSpPr>
          <p:nvPr>
            <p:ph idx="1"/>
          </p:nvPr>
        </p:nvSpPr>
        <p:spPr>
          <a:xfrm>
            <a:off x="1451579" y="1965291"/>
            <a:ext cx="9967270" cy="4252096"/>
          </a:xfrm>
        </p:spPr>
        <p:txBody>
          <a:bodyPr>
            <a:normAutofit/>
          </a:bodyPr>
          <a:lstStyle/>
          <a:p>
            <a:pPr marL="0" indent="0">
              <a:buNone/>
            </a:pPr>
            <a:r>
              <a:rPr lang="en-US" dirty="0"/>
              <a:t>  </a:t>
            </a:r>
            <a:r>
              <a:rPr lang="en-US" b="1" dirty="0"/>
              <a:t>2-Descriptive linguistics </a:t>
            </a:r>
          </a:p>
          <a:p>
            <a:pPr marL="0" indent="0">
              <a:buNone/>
            </a:pPr>
            <a:r>
              <a:rPr lang="en-US" dirty="0"/>
              <a:t>	The branch of anthropological linguistics that studies how languages are structured. </a:t>
            </a:r>
          </a:p>
          <a:p>
            <a:r>
              <a:rPr lang="en-US" dirty="0"/>
              <a:t>Every culture has a distinctive language with its own logical structure and set of rules for putting words and sounds together for the purpose of communicating. </a:t>
            </a:r>
          </a:p>
          <a:p>
            <a:pPr marL="0" indent="0">
              <a:buNone/>
            </a:pPr>
            <a:r>
              <a:rPr lang="en-US" dirty="0"/>
              <a:t> </a:t>
            </a:r>
          </a:p>
          <a:p>
            <a:pPr marL="0" indent="0">
              <a:buNone/>
            </a:pPr>
            <a:r>
              <a:rPr lang="en-US" b="1" dirty="0"/>
              <a:t>3-Ethnolinguistics</a:t>
            </a:r>
          </a:p>
          <a:p>
            <a:pPr marL="0" indent="0">
              <a:buNone/>
            </a:pPr>
            <a:r>
              <a:rPr lang="en-US" dirty="0"/>
              <a:t>	 The branch of anthropological linguistics that studies the relationship b/w language and culture. </a:t>
            </a:r>
          </a:p>
        </p:txBody>
      </p:sp>
    </p:spTree>
    <p:extLst>
      <p:ext uri="{BB962C8B-B14F-4D97-AF65-F5344CB8AC3E}">
        <p14:creationId xmlns:p14="http://schemas.microsoft.com/office/powerpoint/2010/main" val="376210092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Anthropological Linguistics (Cont.…..)</a:t>
            </a:r>
          </a:p>
        </p:txBody>
      </p:sp>
      <p:sp>
        <p:nvSpPr>
          <p:cNvPr id="3" name="Content Placeholder 2"/>
          <p:cNvSpPr>
            <a:spLocks noGrp="1"/>
          </p:cNvSpPr>
          <p:nvPr>
            <p:ph idx="1"/>
          </p:nvPr>
        </p:nvSpPr>
        <p:spPr/>
        <p:txBody>
          <a:bodyPr>
            <a:normAutofit/>
          </a:bodyPr>
          <a:lstStyle/>
          <a:p>
            <a:pPr marL="0" indent="0">
              <a:buNone/>
            </a:pPr>
            <a:r>
              <a:rPr lang="en-US" dirty="0"/>
              <a:t> </a:t>
            </a:r>
            <a:r>
              <a:rPr lang="en-US" b="1" dirty="0"/>
              <a:t>4-Sociolinguistics </a:t>
            </a:r>
          </a:p>
          <a:p>
            <a:pPr marL="0" indent="0">
              <a:buNone/>
            </a:pPr>
            <a:r>
              <a:rPr lang="en-US" dirty="0"/>
              <a:t>	The branch of anthropological linguistics that studies how language is used 	in different social contexts</a:t>
            </a:r>
          </a:p>
          <a:p>
            <a:r>
              <a:rPr lang="en-US" dirty="0"/>
              <a:t>For most of the twentieth century, anthropological linguists documented the vocabularies, grammars, and phonetic systems of the many unwritten languages of the world. </a:t>
            </a:r>
          </a:p>
          <a:p>
            <a:endParaRPr lang="en-US" dirty="0"/>
          </a:p>
        </p:txBody>
      </p:sp>
    </p:spTree>
    <p:extLst>
      <p:ext uri="{BB962C8B-B14F-4D97-AF65-F5344CB8AC3E}">
        <p14:creationId xmlns:p14="http://schemas.microsoft.com/office/powerpoint/2010/main" val="345957574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Cultural anthropology</a:t>
            </a:r>
          </a:p>
        </p:txBody>
      </p:sp>
      <p:sp>
        <p:nvSpPr>
          <p:cNvPr id="3" name="Content Placeholder 2"/>
          <p:cNvSpPr>
            <a:spLocks noGrp="1"/>
          </p:cNvSpPr>
          <p:nvPr>
            <p:ph idx="1"/>
          </p:nvPr>
        </p:nvSpPr>
        <p:spPr/>
        <p:txBody>
          <a:bodyPr/>
          <a:lstStyle/>
          <a:p>
            <a:r>
              <a:rPr lang="en-US" b="1" dirty="0"/>
              <a:t>Cultural anthropology</a:t>
            </a:r>
          </a:p>
          <a:p>
            <a:pPr marL="274320" lvl="1" indent="0">
              <a:buNone/>
            </a:pPr>
            <a:r>
              <a:rPr lang="en-US" dirty="0"/>
              <a:t>	 The scientific study of cultural similarities and differences wherever and in whatever 	 form they may be found.</a:t>
            </a:r>
          </a:p>
          <a:p>
            <a:pPr marL="274320" lvl="1" indent="0">
              <a:buNone/>
            </a:pPr>
            <a:r>
              <a:rPr lang="en-US" dirty="0"/>
              <a:t>Cultural anthropology deals with;</a:t>
            </a:r>
          </a:p>
          <a:p>
            <a:pPr marL="274320" lvl="1" indent="0">
              <a:buNone/>
            </a:pPr>
            <a:r>
              <a:rPr lang="en-US" b="1" dirty="0"/>
              <a:t>1- Ethnography </a:t>
            </a:r>
          </a:p>
          <a:p>
            <a:pPr marL="274320" lvl="1" indent="0">
              <a:buNone/>
            </a:pPr>
            <a:r>
              <a:rPr lang="en-US" dirty="0"/>
              <a:t>	The anthropological description of a particular contemporary culture by means of 	direct fieldwork. </a:t>
            </a:r>
          </a:p>
          <a:p>
            <a:pPr marL="274320" lvl="1" indent="0">
              <a:buNone/>
            </a:pPr>
            <a:r>
              <a:rPr lang="en-US" b="1" dirty="0"/>
              <a:t>2- Ethnology </a:t>
            </a:r>
          </a:p>
          <a:p>
            <a:pPr marL="274320" lvl="1" indent="0">
              <a:buNone/>
            </a:pPr>
            <a:r>
              <a:rPr lang="en-US" dirty="0"/>
              <a:t>	The comparative study of cultural differences and similarities.</a:t>
            </a:r>
          </a:p>
        </p:txBody>
      </p:sp>
    </p:spTree>
    <p:extLst>
      <p:ext uri="{BB962C8B-B14F-4D97-AF65-F5344CB8AC3E}">
        <p14:creationId xmlns:p14="http://schemas.microsoft.com/office/powerpoint/2010/main" val="226165107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Two sides of Cultural Anthropology </a:t>
            </a: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650380" y="2149732"/>
            <a:ext cx="9255512" cy="3593145"/>
          </a:xfrm>
        </p:spPr>
      </p:pic>
    </p:spTree>
    <p:extLst>
      <p:ext uri="{BB962C8B-B14F-4D97-AF65-F5344CB8AC3E}">
        <p14:creationId xmlns:p14="http://schemas.microsoft.com/office/powerpoint/2010/main" val="14458570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Perspectives in ethnographies</a:t>
            </a:r>
          </a:p>
        </p:txBody>
      </p:sp>
      <p:sp>
        <p:nvSpPr>
          <p:cNvPr id="3" name="Content Placeholder 2"/>
          <p:cNvSpPr>
            <a:spLocks noGrp="1"/>
          </p:cNvSpPr>
          <p:nvPr>
            <p:ph idx="1"/>
          </p:nvPr>
        </p:nvSpPr>
        <p:spPr>
          <a:xfrm>
            <a:off x="1451579" y="1849978"/>
            <a:ext cx="9603275" cy="3158043"/>
          </a:xfrm>
        </p:spPr>
        <p:txBody>
          <a:bodyPr/>
          <a:lstStyle/>
          <a:p>
            <a:pPr marL="0" indent="0">
              <a:buNone/>
            </a:pPr>
            <a:endParaRPr lang="en-US" b="1" dirty="0"/>
          </a:p>
          <a:p>
            <a:r>
              <a:rPr lang="en-US" b="1" dirty="0"/>
              <a:t>Emic approach</a:t>
            </a:r>
          </a:p>
          <a:p>
            <a:pPr marL="0" indent="0">
              <a:buNone/>
            </a:pPr>
            <a:r>
              <a:rPr lang="en-US" dirty="0"/>
              <a:t>		A perspective in ethnography that uses the concepts and categories 		that are relevant and meaningful to the culture under analysis. </a:t>
            </a:r>
          </a:p>
          <a:p>
            <a:r>
              <a:rPr lang="en-US" b="1" dirty="0"/>
              <a:t>Etic approach</a:t>
            </a:r>
          </a:p>
          <a:p>
            <a:pPr marL="0" indent="0">
              <a:buNone/>
            </a:pPr>
            <a:r>
              <a:rPr lang="en-US" dirty="0"/>
              <a:t>		A perspective in ethnography that uses the concepts and categories 		of the anthropologist’s culture to describe another culture.</a:t>
            </a:r>
          </a:p>
        </p:txBody>
      </p:sp>
    </p:spTree>
    <p:extLst>
      <p:ext uri="{BB962C8B-B14F-4D97-AF65-F5344CB8AC3E}">
        <p14:creationId xmlns:p14="http://schemas.microsoft.com/office/powerpoint/2010/main" val="50866034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Practice for viewing culture</a:t>
            </a:r>
            <a:br>
              <a:rPr lang="en-US" dirty="0"/>
            </a:br>
            <a:r>
              <a:rPr lang="en-US" dirty="0"/>
              <a:t>Ethnocentrism</a:t>
            </a:r>
          </a:p>
        </p:txBody>
      </p:sp>
      <p:sp>
        <p:nvSpPr>
          <p:cNvPr id="3" name="Content Placeholder 2"/>
          <p:cNvSpPr>
            <a:spLocks noGrp="1"/>
          </p:cNvSpPr>
          <p:nvPr>
            <p:ph idx="1"/>
          </p:nvPr>
        </p:nvSpPr>
        <p:spPr/>
        <p:txBody>
          <a:bodyPr/>
          <a:lstStyle/>
          <a:p>
            <a:pPr marL="0" indent="0">
              <a:buNone/>
            </a:pPr>
            <a:endParaRPr lang="en-US" dirty="0"/>
          </a:p>
          <a:p>
            <a:endParaRPr lang="en-US" dirty="0"/>
          </a:p>
          <a:p>
            <a:r>
              <a:rPr lang="en-US" dirty="0"/>
              <a:t>The practice of viewing the customs of other societies in terms of one’s own.</a:t>
            </a:r>
          </a:p>
          <a:p>
            <a:r>
              <a:rPr lang="en-US" dirty="0"/>
              <a:t>Incidents of ethnocentrism are extensive</a:t>
            </a:r>
          </a:p>
          <a:p>
            <a:pPr marL="0" indent="0">
              <a:buNone/>
            </a:pPr>
            <a:endParaRPr lang="en-US" dirty="0"/>
          </a:p>
        </p:txBody>
      </p:sp>
    </p:spTree>
    <p:extLst>
      <p:ext uri="{BB962C8B-B14F-4D97-AF65-F5344CB8AC3E}">
        <p14:creationId xmlns:p14="http://schemas.microsoft.com/office/powerpoint/2010/main" val="411874426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Practice for viewing culture Cultural Relativism</a:t>
            </a:r>
          </a:p>
        </p:txBody>
      </p:sp>
      <p:sp>
        <p:nvSpPr>
          <p:cNvPr id="3" name="Content Placeholder 2"/>
          <p:cNvSpPr>
            <a:spLocks noGrp="1"/>
          </p:cNvSpPr>
          <p:nvPr>
            <p:ph idx="1"/>
          </p:nvPr>
        </p:nvSpPr>
        <p:spPr>
          <a:xfrm>
            <a:off x="1451578" y="2216454"/>
            <a:ext cx="9603275" cy="3450613"/>
          </a:xfrm>
        </p:spPr>
        <p:txBody>
          <a:bodyPr/>
          <a:lstStyle/>
          <a:p>
            <a:pPr marL="0" indent="0">
              <a:buNone/>
            </a:pPr>
            <a:endParaRPr lang="en-US" dirty="0"/>
          </a:p>
          <a:p>
            <a:r>
              <a:rPr lang="en-US" dirty="0"/>
              <a:t>The idea that cultural traits are best understood when viewed within the cultural context of which they are a part.</a:t>
            </a:r>
          </a:p>
          <a:p>
            <a:r>
              <a:rPr lang="en-US" dirty="0"/>
              <a:t> Practicing cultural relativism, however, does not require that we view all cultural practices as morally equivalent.</a:t>
            </a:r>
          </a:p>
        </p:txBody>
      </p:sp>
    </p:spTree>
    <p:extLst>
      <p:ext uri="{BB962C8B-B14F-4D97-AF65-F5344CB8AC3E}">
        <p14:creationId xmlns:p14="http://schemas.microsoft.com/office/powerpoint/2010/main" val="215437353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48268" y="747131"/>
            <a:ext cx="10058400" cy="1261295"/>
          </a:xfrm>
        </p:spPr>
        <p:txBody>
          <a:bodyPr/>
          <a:lstStyle/>
          <a:p>
            <a:r>
              <a:rPr lang="en-US" dirty="0"/>
              <a:t>What is anthropology</a:t>
            </a:r>
          </a:p>
        </p:txBody>
      </p:sp>
      <p:sp>
        <p:nvSpPr>
          <p:cNvPr id="3" name="Content Placeholder 2"/>
          <p:cNvSpPr>
            <a:spLocks noGrp="1"/>
          </p:cNvSpPr>
          <p:nvPr>
            <p:ph idx="1"/>
          </p:nvPr>
        </p:nvSpPr>
        <p:spPr>
          <a:xfrm>
            <a:off x="1518877" y="1926522"/>
            <a:ext cx="9603275" cy="3450613"/>
          </a:xfrm>
        </p:spPr>
        <p:txBody>
          <a:bodyPr>
            <a:normAutofit/>
          </a:bodyPr>
          <a:lstStyle/>
          <a:p>
            <a:pPr marL="0" indent="0">
              <a:buNone/>
            </a:pPr>
            <a:endParaRPr lang="en-US" dirty="0"/>
          </a:p>
          <a:p>
            <a:r>
              <a:rPr lang="en-US" dirty="0"/>
              <a:t>A discipline of infinite curiosity about human beings; interest in both universals and differences in human population</a:t>
            </a:r>
          </a:p>
          <a:p>
            <a:pPr marL="457200" lvl="1" indent="0">
              <a:buNone/>
            </a:pPr>
            <a:endParaRPr lang="en-US" dirty="0"/>
          </a:p>
          <a:p>
            <a:pPr marL="457200" lvl="1" indent="0">
              <a:buNone/>
            </a:pPr>
            <a:endParaRPr lang="en-US" dirty="0"/>
          </a:p>
          <a:p>
            <a:pPr marL="457200" lvl="1" indent="0">
              <a:buNone/>
            </a:pPr>
            <a:r>
              <a:rPr lang="en-US" dirty="0"/>
              <a:t>“ANTHROPOLOGY” the term originates from two words in Greek: </a:t>
            </a:r>
          </a:p>
          <a:p>
            <a:pPr lvl="1"/>
            <a:r>
              <a:rPr lang="en-US" dirty="0"/>
              <a:t>Anthropos meaning “man” as in “human being” </a:t>
            </a:r>
          </a:p>
          <a:p>
            <a:pPr lvl="1"/>
            <a:r>
              <a:rPr lang="en-US" dirty="0"/>
              <a:t>logos meaning “study”.</a:t>
            </a:r>
          </a:p>
          <a:p>
            <a:endParaRPr lang="en-US" dirty="0"/>
          </a:p>
        </p:txBody>
      </p:sp>
    </p:spTree>
    <p:extLst>
      <p:ext uri="{BB962C8B-B14F-4D97-AF65-F5344CB8AC3E}">
        <p14:creationId xmlns:p14="http://schemas.microsoft.com/office/powerpoint/2010/main" val="74001580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Areas of specialization in cultural anthropology</a:t>
            </a:r>
          </a:p>
        </p:txBody>
      </p:sp>
      <p:sp>
        <p:nvSpPr>
          <p:cNvPr id="3" name="Content Placeholder 2"/>
          <p:cNvSpPr>
            <a:spLocks noGrp="1"/>
          </p:cNvSpPr>
          <p:nvPr>
            <p:ph idx="1"/>
          </p:nvPr>
        </p:nvSpPr>
        <p:spPr/>
        <p:txBody>
          <a:bodyPr>
            <a:normAutofit fontScale="92500" lnSpcReduction="10000"/>
          </a:bodyPr>
          <a:lstStyle/>
          <a:p>
            <a:r>
              <a:rPr lang="en-US" dirty="0"/>
              <a:t>Urban anthropology</a:t>
            </a:r>
          </a:p>
          <a:p>
            <a:r>
              <a:rPr lang="en-US" dirty="0"/>
              <a:t>Educational anthropology</a:t>
            </a:r>
          </a:p>
          <a:p>
            <a:r>
              <a:rPr lang="en-US" dirty="0"/>
              <a:t>Economic anthropology</a:t>
            </a:r>
          </a:p>
          <a:p>
            <a:r>
              <a:rPr lang="en-US" dirty="0"/>
              <a:t>Psychological anthropology</a:t>
            </a:r>
          </a:p>
          <a:p>
            <a:r>
              <a:rPr lang="en-US" dirty="0"/>
              <a:t>These areas are only a partial list of specializations within cultural anthropology. Other specialties include agricultural anthropology, legal  anthropology, development anthropology, the anthropology of religion, business anthropology, </a:t>
            </a:r>
            <a:r>
              <a:rPr lang="en-US" dirty="0">
                <a:solidFill>
                  <a:srgbClr val="C00000"/>
                </a:solidFill>
              </a:rPr>
              <a:t>environmental anthropology, </a:t>
            </a:r>
            <a:r>
              <a:rPr lang="en-US" dirty="0"/>
              <a:t>political anthropology, the anthropology of tourism, the anthropology of work, and nutritional anthropology.</a:t>
            </a:r>
          </a:p>
        </p:txBody>
      </p:sp>
    </p:spTree>
    <p:extLst>
      <p:ext uri="{BB962C8B-B14F-4D97-AF65-F5344CB8AC3E}">
        <p14:creationId xmlns:p14="http://schemas.microsoft.com/office/powerpoint/2010/main" val="150746304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F700575A-D9BB-EB4B-AA31-E13C43BA33B1}"/>
              </a:ext>
            </a:extLst>
          </p:cNvPr>
          <p:cNvPicPr>
            <a:picLocks noGrp="1" noChangeAspect="1"/>
          </p:cNvPicPr>
          <p:nvPr>
            <p:ph idx="1"/>
          </p:nvPr>
        </p:nvPicPr>
        <p:blipFill>
          <a:blip r:embed="rId2"/>
          <a:stretch>
            <a:fillRect/>
          </a:stretch>
        </p:blipFill>
        <p:spPr>
          <a:xfrm>
            <a:off x="2575932" y="646766"/>
            <a:ext cx="6891453" cy="4694663"/>
          </a:xfrm>
          <a:prstGeom prst="rect">
            <a:avLst/>
          </a:prstGeom>
        </p:spPr>
      </p:pic>
    </p:spTree>
    <p:extLst>
      <p:ext uri="{BB962C8B-B14F-4D97-AF65-F5344CB8AC3E}">
        <p14:creationId xmlns:p14="http://schemas.microsoft.com/office/powerpoint/2010/main" val="413268109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Significance of Anthropology</a:t>
            </a:r>
          </a:p>
        </p:txBody>
      </p:sp>
      <p:sp>
        <p:nvSpPr>
          <p:cNvPr id="3" name="Content Placeholder 2"/>
          <p:cNvSpPr>
            <a:spLocks noGrp="1"/>
          </p:cNvSpPr>
          <p:nvPr>
            <p:ph idx="1"/>
          </p:nvPr>
        </p:nvSpPr>
        <p:spPr>
          <a:xfrm>
            <a:off x="1451580" y="1984917"/>
            <a:ext cx="9454314" cy="3459125"/>
          </a:xfrm>
        </p:spPr>
        <p:txBody>
          <a:bodyPr/>
          <a:lstStyle/>
          <a:p>
            <a:pPr marL="0" indent="0">
              <a:buNone/>
            </a:pPr>
            <a:endParaRPr lang="en-US" dirty="0"/>
          </a:p>
          <a:p>
            <a:r>
              <a:rPr lang="en-US" dirty="0"/>
              <a:t>To increase our understanding of human beings, we first have to believe it is possible to account human behavior scientifically. </a:t>
            </a:r>
          </a:p>
          <a:p>
            <a:r>
              <a:rPr lang="en-US" dirty="0"/>
              <a:t>It is essential that we study humans in all times and places.</a:t>
            </a:r>
          </a:p>
          <a:p>
            <a:r>
              <a:rPr lang="en-US" dirty="0"/>
              <a:t>Anthropology helps us to avoid misunderstandings between people.</a:t>
            </a:r>
          </a:p>
          <a:p>
            <a:r>
              <a:rPr lang="en-US" dirty="0"/>
              <a:t>Knowledge of our past bring both a feeling of humility and a sense of accomplishment.</a:t>
            </a:r>
          </a:p>
        </p:txBody>
      </p:sp>
    </p:spTree>
    <p:extLst>
      <p:ext uri="{BB962C8B-B14F-4D97-AF65-F5344CB8AC3E}">
        <p14:creationId xmlns:p14="http://schemas.microsoft.com/office/powerpoint/2010/main" val="108112414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9C1DC4-FD40-9140-BBA9-CCDE4F1FC950}"/>
              </a:ext>
            </a:extLst>
          </p:cNvPr>
          <p:cNvSpPr>
            <a:spLocks noGrp="1"/>
          </p:cNvSpPr>
          <p:nvPr>
            <p:ph type="title"/>
          </p:nvPr>
        </p:nvSpPr>
        <p:spPr/>
        <p:txBody>
          <a:bodyPr/>
          <a:lstStyle/>
          <a:p>
            <a:r>
              <a:rPr lang="en-US" dirty="0"/>
              <a:t>The Anthropological Curiosity</a:t>
            </a:r>
          </a:p>
        </p:txBody>
      </p:sp>
      <p:sp>
        <p:nvSpPr>
          <p:cNvPr id="3" name="Content Placeholder 2">
            <a:extLst>
              <a:ext uri="{FF2B5EF4-FFF2-40B4-BE49-F238E27FC236}">
                <a16:creationId xmlns:a16="http://schemas.microsoft.com/office/drawing/2014/main" id="{6C0954CA-96FA-5F4A-BBAE-62B84A4F9E9C}"/>
              </a:ext>
            </a:extLst>
          </p:cNvPr>
          <p:cNvSpPr>
            <a:spLocks noGrp="1"/>
          </p:cNvSpPr>
          <p:nvPr>
            <p:ph idx="1"/>
          </p:nvPr>
        </p:nvSpPr>
        <p:spPr/>
        <p:txBody>
          <a:bodyPr>
            <a:normAutofit lnSpcReduction="10000"/>
          </a:bodyPr>
          <a:lstStyle/>
          <a:p>
            <a:r>
              <a:rPr lang="en-US" dirty="0"/>
              <a:t>Anthropologists generally focus on typical characteristics of a population. When describing a group of people, anthropologists may discuss:</a:t>
            </a:r>
          </a:p>
          <a:p>
            <a:pPr lvl="1"/>
            <a:r>
              <a:rPr lang="en-US" dirty="0"/>
              <a:t>the history of the area in which they live,</a:t>
            </a:r>
          </a:p>
          <a:p>
            <a:pPr lvl="1"/>
            <a:r>
              <a:rPr lang="en-US" dirty="0"/>
              <a:t>the physical environment,</a:t>
            </a:r>
          </a:p>
          <a:p>
            <a:pPr lvl="1"/>
            <a:r>
              <a:rPr lang="en-US" dirty="0"/>
              <a:t>the organization of family life,</a:t>
            </a:r>
          </a:p>
          <a:p>
            <a:pPr lvl="1"/>
            <a:r>
              <a:rPr lang="en-US" dirty="0"/>
              <a:t>the general features of their language,</a:t>
            </a:r>
          </a:p>
          <a:p>
            <a:pPr lvl="1"/>
            <a:r>
              <a:rPr lang="en-US" dirty="0"/>
              <a:t>their political and economic systems,</a:t>
            </a:r>
          </a:p>
          <a:p>
            <a:pPr lvl="1"/>
            <a:r>
              <a:rPr lang="en-US" dirty="0"/>
              <a:t>their religion,</a:t>
            </a:r>
          </a:p>
          <a:p>
            <a:pPr lvl="1"/>
            <a:r>
              <a:rPr lang="en-US" dirty="0"/>
              <a:t>their diet, or their styles of art and dress.</a:t>
            </a:r>
          </a:p>
        </p:txBody>
      </p:sp>
    </p:spTree>
    <p:extLst>
      <p:ext uri="{BB962C8B-B14F-4D97-AF65-F5344CB8AC3E}">
        <p14:creationId xmlns:p14="http://schemas.microsoft.com/office/powerpoint/2010/main" val="241002506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9C302DE-AF6B-E24A-88D2-D5BE467D5C70}"/>
              </a:ext>
            </a:extLst>
          </p:cNvPr>
          <p:cNvSpPr>
            <a:spLocks noGrp="1"/>
          </p:cNvSpPr>
          <p:nvPr>
            <p:ph idx="1"/>
          </p:nvPr>
        </p:nvSpPr>
        <p:spPr>
          <a:xfrm>
            <a:off x="1451580" y="2015732"/>
            <a:ext cx="9164382" cy="3450613"/>
          </a:xfrm>
        </p:spPr>
        <p:txBody>
          <a:bodyPr/>
          <a:lstStyle/>
          <a:p>
            <a:pPr algn="just"/>
            <a:r>
              <a:rPr lang="en-US" sz="2400" dirty="0"/>
              <a:t>Humans everywhere have changed their environment and for better or for worse, taking a step back to the previous state of things would be a long arduous process. </a:t>
            </a:r>
          </a:p>
          <a:p>
            <a:pPr lvl="1" algn="just"/>
            <a:r>
              <a:rPr lang="en-US" sz="2000" dirty="0"/>
              <a:t>So how can people erase the mistakes of the past? </a:t>
            </a:r>
          </a:p>
          <a:p>
            <a:pPr lvl="1" algn="just"/>
            <a:r>
              <a:rPr lang="en-US" sz="2000" dirty="0"/>
              <a:t>How can they bring old, outdated things new life through innovation? </a:t>
            </a:r>
          </a:p>
          <a:p>
            <a:pPr marL="457200" lvl="1" indent="0" algn="just">
              <a:buNone/>
            </a:pPr>
            <a:r>
              <a:rPr lang="en-US" sz="2000" dirty="0"/>
              <a:t>These questions can provide insight into the development of a subfield of anthropology called environmental anthropology.</a:t>
            </a:r>
          </a:p>
          <a:p>
            <a:endParaRPr lang="en-US" dirty="0"/>
          </a:p>
          <a:p>
            <a:endParaRPr lang="en-US" dirty="0"/>
          </a:p>
        </p:txBody>
      </p:sp>
      <p:sp>
        <p:nvSpPr>
          <p:cNvPr id="4" name="Title 1">
            <a:extLst>
              <a:ext uri="{FF2B5EF4-FFF2-40B4-BE49-F238E27FC236}">
                <a16:creationId xmlns:a16="http://schemas.microsoft.com/office/drawing/2014/main" id="{3A8DFB34-2A46-B542-BC5E-EA6B06930E9B}"/>
              </a:ext>
            </a:extLst>
          </p:cNvPr>
          <p:cNvSpPr>
            <a:spLocks noGrp="1"/>
          </p:cNvSpPr>
          <p:nvPr>
            <p:ph type="title"/>
          </p:nvPr>
        </p:nvSpPr>
        <p:spPr/>
        <p:txBody>
          <a:bodyPr/>
          <a:lstStyle/>
          <a:p>
            <a:r>
              <a:rPr lang="en-US" dirty="0"/>
              <a:t>The Anthropological Curiosity</a:t>
            </a:r>
          </a:p>
        </p:txBody>
      </p:sp>
    </p:spTree>
    <p:extLst>
      <p:ext uri="{BB962C8B-B14F-4D97-AF65-F5344CB8AC3E}">
        <p14:creationId xmlns:p14="http://schemas.microsoft.com/office/powerpoint/2010/main" val="427204100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51578" y="966497"/>
            <a:ext cx="9603275" cy="1049235"/>
          </a:xfrm>
        </p:spPr>
        <p:txBody>
          <a:bodyPr>
            <a:normAutofit fontScale="90000"/>
          </a:bodyPr>
          <a:lstStyle/>
          <a:p>
            <a:r>
              <a:rPr lang="en-US" sz="4000" dirty="0"/>
              <a:t>IMPORTANT Theories in anthropology</a:t>
            </a:r>
          </a:p>
        </p:txBody>
      </p:sp>
      <p:sp>
        <p:nvSpPr>
          <p:cNvPr id="3" name="Content Placeholder 2"/>
          <p:cNvSpPr>
            <a:spLocks noGrp="1"/>
          </p:cNvSpPr>
          <p:nvPr>
            <p:ph idx="1"/>
          </p:nvPr>
        </p:nvSpPr>
        <p:spPr/>
        <p:txBody>
          <a:bodyPr/>
          <a:lstStyle/>
          <a:p>
            <a:pPr marL="0" indent="0">
              <a:buNone/>
            </a:pPr>
            <a:r>
              <a:rPr lang="en-US" sz="2800" dirty="0">
                <a:solidFill>
                  <a:srgbClr val="C00000"/>
                </a:solidFill>
              </a:rPr>
              <a:t>What is Theory</a:t>
            </a:r>
          </a:p>
          <a:p>
            <a:r>
              <a:rPr lang="en-US" dirty="0"/>
              <a:t>A theory is a statement about how two or more facts are related to one another.</a:t>
            </a:r>
          </a:p>
          <a:p>
            <a:r>
              <a:rPr lang="en-US" dirty="0"/>
              <a:t> A good theory is one that can both explain and predict.</a:t>
            </a:r>
          </a:p>
          <a:p>
            <a:r>
              <a:rPr lang="en-US" dirty="0"/>
              <a:t>Even when theories remain unproven, they are useful for research because they can generate </a:t>
            </a:r>
            <a:r>
              <a:rPr lang="en-US" b="1" dirty="0"/>
              <a:t>hypotheses.</a:t>
            </a:r>
            <a:endParaRPr lang="en-US" dirty="0"/>
          </a:p>
          <a:p>
            <a:r>
              <a:rPr lang="en-US" dirty="0"/>
              <a:t>As anthropologists began to gather data on different cultures, the desire to account for infinite cultural variations gave rise to anthropological theories.</a:t>
            </a:r>
          </a:p>
          <a:p>
            <a:endParaRPr lang="en-US" dirty="0"/>
          </a:p>
          <a:p>
            <a:endParaRPr lang="en-US" dirty="0"/>
          </a:p>
        </p:txBody>
      </p:sp>
    </p:spTree>
    <p:extLst>
      <p:ext uri="{BB962C8B-B14F-4D97-AF65-F5344CB8AC3E}">
        <p14:creationId xmlns:p14="http://schemas.microsoft.com/office/powerpoint/2010/main" val="413836995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Evolutionism</a:t>
            </a:r>
          </a:p>
        </p:txBody>
      </p:sp>
      <p:sp>
        <p:nvSpPr>
          <p:cNvPr id="3" name="Content Placeholder 2"/>
          <p:cNvSpPr>
            <a:spLocks noGrp="1"/>
          </p:cNvSpPr>
          <p:nvPr>
            <p:ph idx="1"/>
          </p:nvPr>
        </p:nvSpPr>
        <p:spPr>
          <a:xfrm>
            <a:off x="1405053" y="1853754"/>
            <a:ext cx="9705556" cy="4926842"/>
          </a:xfrm>
        </p:spPr>
        <p:txBody>
          <a:bodyPr>
            <a:normAutofit/>
          </a:bodyPr>
          <a:lstStyle/>
          <a:p>
            <a:pPr algn="just"/>
            <a:r>
              <a:rPr lang="en-US" dirty="0"/>
              <a:t>Developed in early years of anthropology, evolutionists basic premise was that </a:t>
            </a:r>
            <a:r>
              <a:rPr lang="en-US" dirty="0">
                <a:solidFill>
                  <a:srgbClr val="C00000"/>
                </a:solidFill>
              </a:rPr>
              <a:t>all societies pass through a series of distinct evolutionary stages. </a:t>
            </a:r>
          </a:p>
          <a:p>
            <a:pPr algn="just"/>
            <a:r>
              <a:rPr lang="en-US" dirty="0"/>
              <a:t>We find differences in contemporary cultures because they are at different evolutionary stages of development. This theory, developed by Edward Tylor in England and Lewis Henry Morgan in the United States.</a:t>
            </a:r>
          </a:p>
          <a:p>
            <a:pPr algn="just"/>
            <a:r>
              <a:rPr lang="en-US" dirty="0"/>
              <a:t>This brand of evolutionism is known as unilinear evolutionism, because he assumed there was one line or path through which all societies had to evolve. </a:t>
            </a:r>
          </a:p>
          <a:p>
            <a:pPr algn="just"/>
            <a:r>
              <a:rPr lang="en-US" dirty="0"/>
              <a:t>Tylor believed there was a kind of psychic unity among all people that explain parallel evolution sequence in cultural traditions.</a:t>
            </a:r>
          </a:p>
          <a:p>
            <a:pPr algn="just"/>
            <a:r>
              <a:rPr lang="en-US" dirty="0"/>
              <a:t>He maintained all societies passed through three basic stages from savagery through barbarism to civilization.</a:t>
            </a:r>
          </a:p>
        </p:txBody>
      </p:sp>
    </p:spTree>
    <p:extLst>
      <p:ext uri="{BB962C8B-B14F-4D97-AF65-F5344CB8AC3E}">
        <p14:creationId xmlns:p14="http://schemas.microsoft.com/office/powerpoint/2010/main" val="397184919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Evolutionism (Cont.)</a:t>
            </a:r>
          </a:p>
        </p:txBody>
      </p:sp>
      <p:sp>
        <p:nvSpPr>
          <p:cNvPr id="3" name="Content Placeholder 2"/>
          <p:cNvSpPr>
            <a:spLocks noGrp="1"/>
          </p:cNvSpPr>
          <p:nvPr>
            <p:ph idx="1"/>
          </p:nvPr>
        </p:nvSpPr>
        <p:spPr>
          <a:xfrm>
            <a:off x="1367883" y="1520229"/>
            <a:ext cx="10058400" cy="4817659"/>
          </a:xfrm>
        </p:spPr>
        <p:txBody>
          <a:bodyPr>
            <a:normAutofit/>
          </a:bodyPr>
          <a:lstStyle/>
          <a:p>
            <a:pPr marL="0" indent="0">
              <a:buNone/>
            </a:pPr>
            <a:endParaRPr lang="en-US" dirty="0">
              <a:solidFill>
                <a:srgbClr val="C00000"/>
              </a:solidFill>
            </a:endParaRPr>
          </a:p>
          <a:p>
            <a:r>
              <a:rPr lang="en-US" dirty="0">
                <a:solidFill>
                  <a:srgbClr val="C00000"/>
                </a:solidFill>
              </a:rPr>
              <a:t>1. Lower savagery: </a:t>
            </a:r>
            <a:r>
              <a:rPr lang="en-US" dirty="0"/>
              <a:t>From the earliest forms of humanity subsisting on fruits and nuts. </a:t>
            </a:r>
          </a:p>
          <a:p>
            <a:r>
              <a:rPr lang="en-US" dirty="0">
                <a:solidFill>
                  <a:srgbClr val="C00000"/>
                </a:solidFill>
              </a:rPr>
              <a:t>2. Middle savagery: </a:t>
            </a:r>
            <a:r>
              <a:rPr lang="en-US" dirty="0"/>
              <a:t>Began with the discovery of fishing technology and the use of fire. </a:t>
            </a:r>
          </a:p>
          <a:p>
            <a:r>
              <a:rPr lang="en-US" dirty="0">
                <a:solidFill>
                  <a:srgbClr val="C00000"/>
                </a:solidFill>
              </a:rPr>
              <a:t>3. Upper savagery: </a:t>
            </a:r>
            <a:r>
              <a:rPr lang="en-US" dirty="0"/>
              <a:t>Began with the invention of the bow and arrow. </a:t>
            </a:r>
          </a:p>
          <a:p>
            <a:r>
              <a:rPr lang="en-US" dirty="0">
                <a:solidFill>
                  <a:srgbClr val="C00000"/>
                </a:solidFill>
              </a:rPr>
              <a:t>4. Lower barbarism: </a:t>
            </a:r>
            <a:r>
              <a:rPr lang="en-US" dirty="0"/>
              <a:t>Began with the advent of pottery making. </a:t>
            </a:r>
          </a:p>
          <a:p>
            <a:r>
              <a:rPr lang="en-US" dirty="0">
                <a:solidFill>
                  <a:srgbClr val="C00000"/>
                </a:solidFill>
              </a:rPr>
              <a:t>5. Middle barbarism: </a:t>
            </a:r>
            <a:r>
              <a:rPr lang="en-US" dirty="0"/>
              <a:t>Began with the domestication of plants and animals in the Old World </a:t>
            </a:r>
          </a:p>
          <a:p>
            <a:pPr marL="0" indent="0">
              <a:buNone/>
            </a:pPr>
            <a:r>
              <a:rPr lang="en-US" dirty="0"/>
              <a:t>and irrigation cultivation in the New World.</a:t>
            </a:r>
          </a:p>
          <a:p>
            <a:r>
              <a:rPr lang="en-US" dirty="0">
                <a:solidFill>
                  <a:srgbClr val="C00000"/>
                </a:solidFill>
              </a:rPr>
              <a:t>6. Upper barbarism: </a:t>
            </a:r>
            <a:r>
              <a:rPr lang="en-US" dirty="0"/>
              <a:t>Began with the smelting of iron and use of iron tools. </a:t>
            </a:r>
          </a:p>
          <a:p>
            <a:r>
              <a:rPr lang="en-US" dirty="0">
                <a:solidFill>
                  <a:srgbClr val="C00000"/>
                </a:solidFill>
              </a:rPr>
              <a:t>7. Civilization: </a:t>
            </a:r>
            <a:r>
              <a:rPr lang="en-US" dirty="0"/>
              <a:t>Began with the invention of the phonetic alphabet and writing. </a:t>
            </a:r>
          </a:p>
        </p:txBody>
      </p:sp>
    </p:spTree>
    <p:extLst>
      <p:ext uri="{BB962C8B-B14F-4D97-AF65-F5344CB8AC3E}">
        <p14:creationId xmlns:p14="http://schemas.microsoft.com/office/powerpoint/2010/main" val="37253534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Evolutionism (Cont.)</a:t>
            </a:r>
          </a:p>
        </p:txBody>
      </p:sp>
      <p:sp>
        <p:nvSpPr>
          <p:cNvPr id="3" name="Content Placeholder 2"/>
          <p:cNvSpPr>
            <a:spLocks noGrp="1"/>
          </p:cNvSpPr>
          <p:nvPr>
            <p:ph idx="1"/>
          </p:nvPr>
        </p:nvSpPr>
        <p:spPr>
          <a:xfrm>
            <a:off x="1451580" y="2107580"/>
            <a:ext cx="9387406" cy="3945901"/>
          </a:xfrm>
        </p:spPr>
        <p:txBody>
          <a:bodyPr>
            <a:normAutofit fontScale="92500" lnSpcReduction="20000"/>
          </a:bodyPr>
          <a:lstStyle/>
          <a:p>
            <a:pPr marL="0" indent="0" algn="just">
              <a:buNone/>
            </a:pPr>
            <a:r>
              <a:rPr lang="en-US" sz="2100" dirty="0"/>
              <a:t>Morgan speculated that family evolved through six stages;</a:t>
            </a:r>
          </a:p>
          <a:p>
            <a:pPr algn="just"/>
            <a:r>
              <a:rPr lang="en-US" sz="2100" dirty="0"/>
              <a:t>Human society began as a horde living with no real family structure.</a:t>
            </a:r>
          </a:p>
          <a:p>
            <a:pPr algn="just"/>
            <a:r>
              <a:rPr lang="en-US" sz="2100" dirty="0"/>
              <a:t>Next was a stage in which a group of sisters married to group of  brothers.</a:t>
            </a:r>
          </a:p>
          <a:p>
            <a:pPr algn="just"/>
            <a:r>
              <a:rPr lang="en-US" sz="2100" dirty="0"/>
              <a:t>Third group marriages was practiced but not between brother and sisters.</a:t>
            </a:r>
          </a:p>
          <a:p>
            <a:pPr algn="just"/>
            <a:r>
              <a:rPr lang="en-US" sz="2100" dirty="0"/>
              <a:t>Fourth stage was characterized by a loosely paired male and female who still lived with other people.</a:t>
            </a:r>
          </a:p>
          <a:p>
            <a:pPr algn="just"/>
            <a:r>
              <a:rPr lang="en-US" sz="2100" dirty="0"/>
              <a:t>Then came the husband dominant family in which the husband could have more than one wife.</a:t>
            </a:r>
          </a:p>
          <a:p>
            <a:pPr algn="just"/>
            <a:r>
              <a:rPr lang="en-US" sz="2100" dirty="0"/>
              <a:t>Finally the stage of civilization was distinguish by the monogamous family </a:t>
            </a:r>
            <a:r>
              <a:rPr lang="en-US" sz="2100" dirty="0" err="1"/>
              <a:t>i;e</a:t>
            </a:r>
            <a:r>
              <a:rPr lang="en-US" sz="2100" dirty="0"/>
              <a:t> just one wife and one husband.</a:t>
            </a:r>
          </a:p>
        </p:txBody>
      </p:sp>
    </p:spTree>
    <p:extLst>
      <p:ext uri="{BB962C8B-B14F-4D97-AF65-F5344CB8AC3E}">
        <p14:creationId xmlns:p14="http://schemas.microsoft.com/office/powerpoint/2010/main" val="170642583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Criticism on Evolution</a:t>
            </a:r>
          </a:p>
        </p:txBody>
      </p:sp>
      <p:sp>
        <p:nvSpPr>
          <p:cNvPr id="3" name="Content Placeholder 2"/>
          <p:cNvSpPr>
            <a:spLocks noGrp="1"/>
          </p:cNvSpPr>
          <p:nvPr>
            <p:ph idx="1"/>
          </p:nvPr>
        </p:nvSpPr>
        <p:spPr>
          <a:xfrm>
            <a:off x="1451579" y="2121384"/>
            <a:ext cx="9320499" cy="3762847"/>
          </a:xfrm>
        </p:spPr>
        <p:txBody>
          <a:bodyPr>
            <a:normAutofit/>
          </a:bodyPr>
          <a:lstStyle/>
          <a:p>
            <a:pPr algn="just"/>
            <a:r>
              <a:rPr lang="en-US" dirty="0"/>
              <a:t>The evolutionism of Tylor &amp; Morgan is largely rejected today. For one thing, their theories cannot account for cultural variation. </a:t>
            </a:r>
          </a:p>
          <a:p>
            <a:pPr algn="just"/>
            <a:r>
              <a:rPr lang="en-US" dirty="0"/>
              <a:t>Another weakness in the theories is that they cannot explain why some societies have regressed or even become extinct. Although other societies may have progressed to civilization may have not passed through all the stages.</a:t>
            </a:r>
          </a:p>
          <a:p>
            <a:pPr algn="just"/>
            <a:r>
              <a:rPr lang="en-US" dirty="0"/>
              <a:t>The theories of Tylor and Morgan have been criticized by succeeding generations of anthropologists for being ethnocentric because they concluded that Western societies represented the highest levels of human achievement.</a:t>
            </a:r>
          </a:p>
        </p:txBody>
      </p:sp>
    </p:spTree>
    <p:extLst>
      <p:ext uri="{BB962C8B-B14F-4D97-AF65-F5344CB8AC3E}">
        <p14:creationId xmlns:p14="http://schemas.microsoft.com/office/powerpoint/2010/main" val="186587983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What distinguishes anthropology from all of other disciplines? </a:t>
            </a:r>
          </a:p>
        </p:txBody>
      </p:sp>
      <p:sp>
        <p:nvSpPr>
          <p:cNvPr id="3" name="Content Placeholder 2"/>
          <p:cNvSpPr>
            <a:spLocks noGrp="1"/>
          </p:cNvSpPr>
          <p:nvPr>
            <p:ph idx="1"/>
          </p:nvPr>
        </p:nvSpPr>
        <p:spPr/>
        <p:txBody>
          <a:bodyPr>
            <a:normAutofit fontScale="92500" lnSpcReduction="20000"/>
          </a:bodyPr>
          <a:lstStyle/>
          <a:p>
            <a:r>
              <a:rPr lang="en-US" dirty="0"/>
              <a:t>The study of mankind, humanity, evolution and adaptation Study of human behavior, culture, interaction, and relationship between humans and the environment. </a:t>
            </a:r>
          </a:p>
          <a:p>
            <a:pPr lvl="1"/>
            <a:r>
              <a:rPr lang="en-US" dirty="0"/>
              <a:t>how we have changed over the years, and how we relate to each other, both within our own culture and with people from other cultures. </a:t>
            </a:r>
          </a:p>
          <a:p>
            <a:pPr lvl="1"/>
            <a:r>
              <a:rPr lang="en-US" dirty="0"/>
              <a:t>Anthropology is Arts and Science. </a:t>
            </a:r>
          </a:p>
          <a:p>
            <a:pPr marL="0" indent="0">
              <a:buNone/>
            </a:pPr>
            <a:endParaRPr lang="en-US" dirty="0"/>
          </a:p>
          <a:p>
            <a:r>
              <a:rPr lang="en-US" dirty="0"/>
              <a:t>Of all the disciplines that study humans, anthropology is by far the broadest in scope. The subject matter of anthropology includes fossilized skeletal remains of early humans, artifacts and other material remains from prehistoric and historic archaeological sites, and all of the contemporary and historical cultures of the world.</a:t>
            </a:r>
          </a:p>
        </p:txBody>
      </p:sp>
    </p:spTree>
    <p:extLst>
      <p:ext uri="{BB962C8B-B14F-4D97-AF65-F5344CB8AC3E}">
        <p14:creationId xmlns:p14="http://schemas.microsoft.com/office/powerpoint/2010/main" val="338200319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Diffusionism</a:t>
            </a:r>
          </a:p>
        </p:txBody>
      </p:sp>
      <p:sp>
        <p:nvSpPr>
          <p:cNvPr id="3" name="Content Placeholder 2"/>
          <p:cNvSpPr>
            <a:spLocks noGrp="1"/>
          </p:cNvSpPr>
          <p:nvPr>
            <p:ph idx="1"/>
          </p:nvPr>
        </p:nvSpPr>
        <p:spPr>
          <a:xfrm>
            <a:off x="1451578" y="2110232"/>
            <a:ext cx="9603275" cy="3943249"/>
          </a:xfrm>
        </p:spPr>
        <p:txBody>
          <a:bodyPr>
            <a:normAutofit/>
          </a:bodyPr>
          <a:lstStyle/>
          <a:p>
            <a:pPr algn="just"/>
            <a:r>
              <a:rPr lang="en-US" dirty="0"/>
              <a:t>In the late 19</a:t>
            </a:r>
            <a:r>
              <a:rPr lang="en-US" baseline="30000" dirty="0"/>
              <a:t>th</a:t>
            </a:r>
            <a:r>
              <a:rPr lang="en-US" dirty="0"/>
              <a:t> and early 20</a:t>
            </a:r>
            <a:r>
              <a:rPr lang="en-US" baseline="30000" dirty="0"/>
              <a:t>th</a:t>
            </a:r>
            <a:r>
              <a:rPr lang="en-US" dirty="0"/>
              <a:t> century diffusionism began to take hold.</a:t>
            </a:r>
          </a:p>
          <a:p>
            <a:pPr algn="just"/>
            <a:r>
              <a:rPr lang="en-US" dirty="0"/>
              <a:t>According to the diffusionists, certain cultural features were invented originally in one or several parts of the world and then spread, through the process of diffusion, to other cultures.</a:t>
            </a:r>
          </a:p>
          <a:p>
            <a:pPr algn="just"/>
            <a:r>
              <a:rPr lang="en-US" dirty="0"/>
              <a:t>The main spokesperson for the British school of diffusionism (Elliot Smith, William J. Perry) stated that most aspects of higher civilization were developed in Egypt. People they believed, </a:t>
            </a:r>
            <a:r>
              <a:rPr lang="en-US" dirty="0">
                <a:solidFill>
                  <a:srgbClr val="C00000"/>
                </a:solidFill>
              </a:rPr>
              <a:t>are inherently uninventive and prefer to borrow the inventions of other cultures rather than develop ideas for themselves.</a:t>
            </a:r>
          </a:p>
          <a:p>
            <a:pPr algn="just"/>
            <a:r>
              <a:rPr lang="en-US" dirty="0"/>
              <a:t>This point of view has now been abandoned completely. </a:t>
            </a:r>
          </a:p>
        </p:txBody>
      </p:sp>
    </p:spTree>
    <p:extLst>
      <p:ext uri="{BB962C8B-B14F-4D97-AF65-F5344CB8AC3E}">
        <p14:creationId xmlns:p14="http://schemas.microsoft.com/office/powerpoint/2010/main" val="71140101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Diffusionism (Cont.)</a:t>
            </a:r>
          </a:p>
        </p:txBody>
      </p:sp>
      <p:sp>
        <p:nvSpPr>
          <p:cNvPr id="3" name="Content Placeholder 2"/>
          <p:cNvSpPr>
            <a:spLocks noGrp="1"/>
          </p:cNvSpPr>
          <p:nvPr>
            <p:ph idx="1"/>
          </p:nvPr>
        </p:nvSpPr>
        <p:spPr>
          <a:xfrm>
            <a:off x="1352589" y="1650382"/>
            <a:ext cx="9702265" cy="4653886"/>
          </a:xfrm>
        </p:spPr>
        <p:txBody>
          <a:bodyPr>
            <a:normAutofit/>
          </a:bodyPr>
          <a:lstStyle/>
          <a:p>
            <a:endParaRPr lang="en-US" dirty="0"/>
          </a:p>
          <a:p>
            <a:endParaRPr lang="en-US" dirty="0"/>
          </a:p>
          <a:p>
            <a:endParaRPr lang="en-US" dirty="0"/>
          </a:p>
          <a:p>
            <a:r>
              <a:rPr lang="en-US" dirty="0"/>
              <a:t>The German- Austrian school of diffusionism (Fredrick </a:t>
            </a:r>
            <a:r>
              <a:rPr lang="en-US" dirty="0" err="1"/>
              <a:t>Ratzel</a:t>
            </a:r>
            <a:r>
              <a:rPr lang="en-US" dirty="0"/>
              <a:t>, Fritz </a:t>
            </a:r>
            <a:r>
              <a:rPr lang="en-US" dirty="0" err="1"/>
              <a:t>Graebner</a:t>
            </a:r>
            <a:r>
              <a:rPr lang="en-US" dirty="0"/>
              <a:t> and Wilhelm) held that people borrow from other cultures because they are uninventive, but in contrast they assumed that all culture traits are not originated from one place (Egypt).</a:t>
            </a:r>
          </a:p>
          <a:p>
            <a:pPr marL="0" indent="0">
              <a:buNone/>
            </a:pPr>
            <a:endParaRPr lang="en-US" dirty="0"/>
          </a:p>
        </p:txBody>
      </p:sp>
    </p:spTree>
    <p:extLst>
      <p:ext uri="{BB962C8B-B14F-4D97-AF65-F5344CB8AC3E}">
        <p14:creationId xmlns:p14="http://schemas.microsoft.com/office/powerpoint/2010/main" val="187108781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Criticism on diffusionism</a:t>
            </a:r>
          </a:p>
        </p:txBody>
      </p:sp>
      <p:sp>
        <p:nvSpPr>
          <p:cNvPr id="3" name="Content Placeholder 2"/>
          <p:cNvSpPr>
            <a:spLocks noGrp="1"/>
          </p:cNvSpPr>
          <p:nvPr>
            <p:ph idx="1"/>
          </p:nvPr>
        </p:nvSpPr>
        <p:spPr>
          <a:xfrm>
            <a:off x="1563089" y="2030541"/>
            <a:ext cx="9242441" cy="4123299"/>
          </a:xfrm>
        </p:spPr>
        <p:txBody>
          <a:bodyPr>
            <a:normAutofit/>
          </a:bodyPr>
          <a:lstStyle/>
          <a:p>
            <a:pPr algn="just"/>
            <a:r>
              <a:rPr lang="en-US" dirty="0"/>
              <a:t>Although most anthropologists acknowledge the spread of traits by diffusion, few try to account for most aspects of cultural development and variation in terms of diffusion. </a:t>
            </a:r>
          </a:p>
          <a:p>
            <a:pPr algn="just"/>
            <a:r>
              <a:rPr lang="en-US" dirty="0"/>
              <a:t>For one thing the diffusionists dealt only in a very superficial way with the question of how cultural traits are transferred from one society to another. One of the most important explanation we want is, why a culture accepts, rejects or modifies a trait that one of its neighbors has. </a:t>
            </a:r>
          </a:p>
          <a:p>
            <a:pPr algn="just"/>
            <a:r>
              <a:rPr lang="en-US" dirty="0"/>
              <a:t>Even if it could be elaborated, we would still be no closer to an explanation of how and why the trait developed within that center in the first place.</a:t>
            </a:r>
          </a:p>
        </p:txBody>
      </p:sp>
    </p:spTree>
    <p:extLst>
      <p:ext uri="{BB962C8B-B14F-4D97-AF65-F5344CB8AC3E}">
        <p14:creationId xmlns:p14="http://schemas.microsoft.com/office/powerpoint/2010/main" val="94041884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03876" y="726837"/>
            <a:ext cx="9603275" cy="1049235"/>
          </a:xfrm>
        </p:spPr>
        <p:txBody>
          <a:bodyPr/>
          <a:lstStyle/>
          <a:p>
            <a:r>
              <a:rPr lang="en-US" dirty="0"/>
              <a:t>functionalism</a:t>
            </a:r>
          </a:p>
        </p:txBody>
      </p:sp>
      <p:sp>
        <p:nvSpPr>
          <p:cNvPr id="3" name="Content Placeholder 2"/>
          <p:cNvSpPr>
            <a:spLocks noGrp="1"/>
          </p:cNvSpPr>
          <p:nvPr>
            <p:ph idx="1"/>
          </p:nvPr>
        </p:nvSpPr>
        <p:spPr>
          <a:xfrm>
            <a:off x="1248658" y="1864905"/>
            <a:ext cx="9913713" cy="4790365"/>
          </a:xfrm>
        </p:spPr>
        <p:txBody>
          <a:bodyPr>
            <a:normAutofit/>
          </a:bodyPr>
          <a:lstStyle/>
          <a:p>
            <a:pPr algn="just"/>
            <a:r>
              <a:rPr lang="en-US" dirty="0"/>
              <a:t>A clear division between the diffusionists came to be known as functionalism emerged in 1930s. Functionalism in social sciences looks for the part some aspects of culture or social life plays in maintaining a cultural system. </a:t>
            </a:r>
          </a:p>
          <a:p>
            <a:pPr algn="just"/>
            <a:r>
              <a:rPr lang="en-US" dirty="0"/>
              <a:t>Two quite different school of functionalism arose with two British anthropologists Broinslaw Malinowski and Radcliffe Brown.</a:t>
            </a:r>
          </a:p>
          <a:p>
            <a:pPr algn="just"/>
            <a:r>
              <a:rPr lang="en-US" dirty="0"/>
              <a:t>Malinowski assumes that all cultural traits serve the needs of individuals in society. The function of a culture trait is its ability to satisfy some basic or derived needs of the members of the society. The satisfaction of basic needs give rise to derived needs. For example the basic need of food give rise to cooperation in food collection.</a:t>
            </a:r>
          </a:p>
          <a:p>
            <a:pPr algn="just"/>
            <a:r>
              <a:rPr lang="en-US" dirty="0"/>
              <a:t>Malinowski explain function of religion and magic as to bring stability and continuity.</a:t>
            </a:r>
          </a:p>
        </p:txBody>
      </p:sp>
    </p:spTree>
    <p:extLst>
      <p:ext uri="{BB962C8B-B14F-4D97-AF65-F5344CB8AC3E}">
        <p14:creationId xmlns:p14="http://schemas.microsoft.com/office/powerpoint/2010/main" val="223721623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82444" y="770917"/>
            <a:ext cx="9930248" cy="702723"/>
          </a:xfrm>
        </p:spPr>
        <p:txBody>
          <a:bodyPr>
            <a:normAutofit/>
          </a:bodyPr>
          <a:lstStyle/>
          <a:p>
            <a:r>
              <a:rPr lang="en-US" dirty="0"/>
              <a:t>Functionalism (Cont.)</a:t>
            </a:r>
          </a:p>
        </p:txBody>
      </p:sp>
      <p:sp>
        <p:nvSpPr>
          <p:cNvPr id="3" name="Content Placeholder 2"/>
          <p:cNvSpPr>
            <a:spLocks noGrp="1"/>
          </p:cNvSpPr>
          <p:nvPr>
            <p:ph idx="1"/>
          </p:nvPr>
        </p:nvSpPr>
        <p:spPr>
          <a:xfrm>
            <a:off x="1482444" y="2137041"/>
            <a:ext cx="9357151" cy="4319515"/>
          </a:xfrm>
        </p:spPr>
        <p:txBody>
          <a:bodyPr>
            <a:normAutofit/>
          </a:bodyPr>
          <a:lstStyle/>
          <a:p>
            <a:pPr algn="just"/>
            <a:r>
              <a:rPr lang="en-US" dirty="0"/>
              <a:t>Unlike Malinowski, Redcliff Brown felt that the various aspects of social behavior maintain a society’s social structure rather than satisfying individual needs.</a:t>
            </a:r>
          </a:p>
          <a:p>
            <a:pPr lvl="1" algn="just"/>
            <a:r>
              <a:rPr lang="en-US" sz="2000" dirty="0"/>
              <a:t>By social structure he meant the total network of existing social relationships in a society. </a:t>
            </a:r>
          </a:p>
          <a:p>
            <a:pPr algn="just"/>
            <a:r>
              <a:rPr lang="en-US" dirty="0"/>
              <a:t>Since Radcliffe version of functionalism emphasized on the social structures as the system to be maintained, the phrase structural-functionalism is often used to describe his approach.</a:t>
            </a:r>
          </a:p>
        </p:txBody>
      </p:sp>
    </p:spTree>
    <p:extLst>
      <p:ext uri="{BB962C8B-B14F-4D97-AF65-F5344CB8AC3E}">
        <p14:creationId xmlns:p14="http://schemas.microsoft.com/office/powerpoint/2010/main" val="156577119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22970" y="729959"/>
            <a:ext cx="9705278" cy="743667"/>
          </a:xfrm>
        </p:spPr>
        <p:txBody>
          <a:bodyPr>
            <a:normAutofit/>
          </a:bodyPr>
          <a:lstStyle/>
          <a:p>
            <a:r>
              <a:rPr lang="en-US" dirty="0"/>
              <a:t>Functionalism (Cont.)</a:t>
            </a:r>
          </a:p>
        </p:txBody>
      </p:sp>
      <p:sp>
        <p:nvSpPr>
          <p:cNvPr id="3" name="Content Placeholder 2"/>
          <p:cNvSpPr>
            <a:spLocks noGrp="1"/>
          </p:cNvSpPr>
          <p:nvPr>
            <p:ph idx="1"/>
          </p:nvPr>
        </p:nvSpPr>
        <p:spPr>
          <a:xfrm>
            <a:off x="1422970" y="2241395"/>
            <a:ext cx="9705278" cy="4131973"/>
          </a:xfrm>
        </p:spPr>
        <p:txBody>
          <a:bodyPr>
            <a:normAutofit/>
          </a:bodyPr>
          <a:lstStyle/>
          <a:p>
            <a:r>
              <a:rPr lang="en-US" dirty="0"/>
              <a:t>The functionalist approach, most closely associated with Malinowski and Radcliffe-Brown, is based on two fundamental principles. </a:t>
            </a:r>
          </a:p>
          <a:p>
            <a:r>
              <a:rPr lang="en-US" dirty="0"/>
              <a:t>First, the notion of universal functions holds that every part of a culture has a function. For example, the function of shaking hands is to communicate nonverbally one’s intentions to be friendly. </a:t>
            </a:r>
          </a:p>
          <a:p>
            <a:r>
              <a:rPr lang="en-US" dirty="0"/>
              <a:t>The second principle, known as functional unity, states that a culture is an integrated whole composed of a number of interrelated parts. Change in one part of the culture is likely to produce change in other parts. </a:t>
            </a:r>
          </a:p>
        </p:txBody>
      </p:sp>
    </p:spTree>
    <p:extLst>
      <p:ext uri="{BB962C8B-B14F-4D97-AF65-F5344CB8AC3E}">
        <p14:creationId xmlns:p14="http://schemas.microsoft.com/office/powerpoint/2010/main" val="157037488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D6F763-A9D1-A34A-B645-9E44FDF21FC2}"/>
              </a:ext>
            </a:extLst>
          </p:cNvPr>
          <p:cNvSpPr>
            <a:spLocks noGrp="1"/>
          </p:cNvSpPr>
          <p:nvPr>
            <p:ph type="title"/>
          </p:nvPr>
        </p:nvSpPr>
        <p:spPr/>
        <p:txBody>
          <a:bodyPr/>
          <a:lstStyle/>
          <a:p>
            <a:r>
              <a:rPr lang="en-US" dirty="0"/>
              <a:t>Functionalism (Cont.)</a:t>
            </a:r>
          </a:p>
        </p:txBody>
      </p:sp>
      <p:sp>
        <p:nvSpPr>
          <p:cNvPr id="3" name="Content Placeholder 2">
            <a:extLst>
              <a:ext uri="{FF2B5EF4-FFF2-40B4-BE49-F238E27FC236}">
                <a16:creationId xmlns:a16="http://schemas.microsoft.com/office/drawing/2014/main" id="{F7A0BEDE-EA9A-714C-8F74-FD7FCF60E1B2}"/>
              </a:ext>
            </a:extLst>
          </p:cNvPr>
          <p:cNvSpPr>
            <a:spLocks noGrp="1"/>
          </p:cNvSpPr>
          <p:nvPr>
            <p:ph idx="1"/>
          </p:nvPr>
        </p:nvSpPr>
        <p:spPr/>
        <p:txBody>
          <a:bodyPr/>
          <a:lstStyle/>
          <a:p>
            <a:r>
              <a:rPr lang="en-US" dirty="0"/>
              <a:t>The most effective revisions of functionalist theory came from sociologists, most notably Robert Merton. He suggests that although every cultural item may have a function, it would be premature to assume that every item must have a function. As a result, Merton proposed the notion of dysfunction as a source of stress or imbalance in a cultural system. </a:t>
            </a:r>
          </a:p>
          <a:p>
            <a:r>
              <a:rPr lang="en-US" dirty="0"/>
              <a:t> Although he fully recognized that all societies have some degree of functional integration, he could not accept the very high degree of interconnectedness suggested by the early British functionalists. </a:t>
            </a:r>
          </a:p>
          <a:p>
            <a:endParaRPr lang="en-US" dirty="0"/>
          </a:p>
        </p:txBody>
      </p:sp>
    </p:spTree>
    <p:extLst>
      <p:ext uri="{BB962C8B-B14F-4D97-AF65-F5344CB8AC3E}">
        <p14:creationId xmlns:p14="http://schemas.microsoft.com/office/powerpoint/2010/main" val="23482575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Criticism on functionalism</a:t>
            </a:r>
          </a:p>
        </p:txBody>
      </p:sp>
      <p:sp>
        <p:nvSpPr>
          <p:cNvPr id="3" name="Content Placeholder 2"/>
          <p:cNvSpPr>
            <a:spLocks noGrp="1"/>
          </p:cNvSpPr>
          <p:nvPr>
            <p:ph idx="1"/>
          </p:nvPr>
        </p:nvSpPr>
        <p:spPr>
          <a:xfrm>
            <a:off x="1563989" y="2399004"/>
            <a:ext cx="9064022" cy="2329113"/>
          </a:xfrm>
        </p:spPr>
        <p:txBody>
          <a:bodyPr>
            <a:normAutofit fontScale="92500" lnSpcReduction="10000"/>
          </a:bodyPr>
          <a:lstStyle/>
          <a:p>
            <a:pPr algn="just"/>
            <a:r>
              <a:rPr lang="en-US" sz="2400" dirty="0"/>
              <a:t>A major problem of this approach is that it is difficult to determine weather a custom is in fact functional in the sense of contributing to the maintenance of the social system. In biology the contribution of an organ makes to health or life of an animal can be assessed by removing it but we cannot subtract a cultural trait from society to see its functional, neutral and harmful to its maintenance.</a:t>
            </a:r>
          </a:p>
        </p:txBody>
      </p:sp>
    </p:spTree>
    <p:extLst>
      <p:ext uri="{BB962C8B-B14F-4D97-AF65-F5344CB8AC3E}">
        <p14:creationId xmlns:p14="http://schemas.microsoft.com/office/powerpoint/2010/main" val="286975609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American Historicism</a:t>
            </a:r>
          </a:p>
        </p:txBody>
      </p:sp>
      <p:sp>
        <p:nvSpPr>
          <p:cNvPr id="3" name="Content Placeholder 2"/>
          <p:cNvSpPr>
            <a:spLocks noGrp="1"/>
          </p:cNvSpPr>
          <p:nvPr>
            <p:ph idx="1"/>
          </p:nvPr>
        </p:nvSpPr>
        <p:spPr>
          <a:xfrm>
            <a:off x="1451579" y="2015732"/>
            <a:ext cx="9498919" cy="4228951"/>
          </a:xfrm>
        </p:spPr>
        <p:txBody>
          <a:bodyPr>
            <a:normAutofit fontScale="92500" lnSpcReduction="20000"/>
          </a:bodyPr>
          <a:lstStyle/>
          <a:p>
            <a:pPr algn="just"/>
            <a:r>
              <a:rPr lang="en-US" dirty="0"/>
              <a:t>In the early twentieth century,  American historicism, which was a reaction to the deductive approach, began under the leadership of Franz Boas.</a:t>
            </a:r>
          </a:p>
          <a:p>
            <a:pPr algn="just"/>
            <a:r>
              <a:rPr lang="en-US" dirty="0"/>
              <a:t> To Boas’s way of thinking, anthropology was on the wrong path. He wanted to put the discipline on a sound inductive footing; that is, Boas planned to start by collecting specific data and then move on to develop general theories (induction).  </a:t>
            </a:r>
          </a:p>
          <a:p>
            <a:pPr algn="just"/>
            <a:r>
              <a:rPr lang="en-US" dirty="0"/>
              <a:t>Ethnographic facts must pave the way for development of cultural theories. </a:t>
            </a:r>
          </a:p>
          <a:p>
            <a:pPr algn="just"/>
            <a:r>
              <a:rPr lang="en-US" dirty="0"/>
              <a:t>Direct fieldwork is absolutely essential.</a:t>
            </a:r>
          </a:p>
          <a:p>
            <a:pPr algn="just"/>
            <a:r>
              <a:rPr lang="en-US" dirty="0"/>
              <a:t>Any culture is partially composed of traits diffused from other cultures. </a:t>
            </a:r>
          </a:p>
          <a:p>
            <a:pPr algn="just"/>
            <a:r>
              <a:rPr lang="en-US" dirty="0"/>
              <a:t>Each culture is, to some degree, unique.</a:t>
            </a:r>
          </a:p>
          <a:p>
            <a:pPr algn="just"/>
            <a:r>
              <a:rPr lang="en-US" dirty="0"/>
              <a:t>Ethnographers should try to get the view of those being studied (emic), not their own view (etic).</a:t>
            </a:r>
          </a:p>
          <a:p>
            <a:endParaRPr lang="en-US" dirty="0"/>
          </a:p>
        </p:txBody>
      </p:sp>
    </p:spTree>
    <p:extLst>
      <p:ext uri="{BB962C8B-B14F-4D97-AF65-F5344CB8AC3E}">
        <p14:creationId xmlns:p14="http://schemas.microsoft.com/office/powerpoint/2010/main" val="383957664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82750" y="484632"/>
            <a:ext cx="9745497" cy="1153099"/>
          </a:xfrm>
        </p:spPr>
        <p:txBody>
          <a:bodyPr/>
          <a:lstStyle/>
          <a:p>
            <a:r>
              <a:rPr lang="en-US" dirty="0"/>
              <a:t>American Historicism (Cont.)</a:t>
            </a:r>
          </a:p>
        </p:txBody>
      </p:sp>
      <p:sp>
        <p:nvSpPr>
          <p:cNvPr id="3" name="Content Placeholder 2"/>
          <p:cNvSpPr>
            <a:spLocks noGrp="1"/>
          </p:cNvSpPr>
          <p:nvPr>
            <p:ph idx="1"/>
          </p:nvPr>
        </p:nvSpPr>
        <p:spPr>
          <a:xfrm>
            <a:off x="1297259" y="1487470"/>
            <a:ext cx="9824893" cy="4885898"/>
          </a:xfrm>
        </p:spPr>
        <p:txBody>
          <a:bodyPr>
            <a:normAutofit lnSpcReduction="10000"/>
          </a:bodyPr>
          <a:lstStyle/>
          <a:p>
            <a:r>
              <a:rPr lang="en-US" dirty="0"/>
              <a:t>In recruiting graduate students to study anthropology with him at Columbia University, Boas, from the beginning, was very purposeful about attracting women to the discipline. </a:t>
            </a:r>
          </a:p>
          <a:p>
            <a:r>
              <a:rPr lang="en-US" dirty="0"/>
              <a:t>Male fieldworkers would be excluded from observing certain aspects of a culture because of their gender</a:t>
            </a:r>
          </a:p>
          <a:p>
            <a:r>
              <a:rPr lang="en-US" dirty="0"/>
              <a:t> Boas felt that the discipline needed both male and female ethnographers if total cultures were to be described. </a:t>
            </a:r>
          </a:p>
          <a:p>
            <a:r>
              <a:rPr lang="en-US" dirty="0"/>
              <a:t>Today, compared to other academic disciplines, cultural anthropology has been producing more female professionals than males.</a:t>
            </a:r>
          </a:p>
          <a:p>
            <a:r>
              <a:rPr lang="en-US" dirty="0"/>
              <a:t>According to data provided by the American Anthropological Association, for every year since 1983, women have written more doctoral dissertations in cultural anthropology than men, and by 2003 women accounted for 62  percent of all new degrees granted in the discipline </a:t>
            </a:r>
          </a:p>
        </p:txBody>
      </p:sp>
    </p:spTree>
    <p:extLst>
      <p:ext uri="{BB962C8B-B14F-4D97-AF65-F5344CB8AC3E}">
        <p14:creationId xmlns:p14="http://schemas.microsoft.com/office/powerpoint/2010/main" val="68917769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What are anthropologist known for?</a:t>
            </a:r>
          </a:p>
        </p:txBody>
      </p:sp>
      <p:sp>
        <p:nvSpPr>
          <p:cNvPr id="3" name="Content Placeholder 2"/>
          <p:cNvSpPr>
            <a:spLocks noGrp="1"/>
          </p:cNvSpPr>
          <p:nvPr>
            <p:ph idx="1"/>
          </p:nvPr>
        </p:nvSpPr>
        <p:spPr/>
        <p:txBody>
          <a:bodyPr/>
          <a:lstStyle/>
          <a:p>
            <a:pPr marL="0" indent="0">
              <a:buNone/>
            </a:pPr>
            <a:endParaRPr lang="en-US" dirty="0"/>
          </a:p>
          <a:p>
            <a:r>
              <a:rPr lang="en-US" dirty="0"/>
              <a:t>To go to little known corners of the world and study exotic peoples or dig up fossils to find out unknown things about human.</a:t>
            </a:r>
          </a:p>
          <a:p>
            <a:r>
              <a:rPr lang="en-US" dirty="0"/>
              <a:t>They focused non-western cultures.</a:t>
            </a:r>
          </a:p>
          <a:p>
            <a:r>
              <a:rPr lang="en-US" dirty="0"/>
              <a:t>In recent years, these stereotypes has began to disappear.</a:t>
            </a:r>
          </a:p>
        </p:txBody>
      </p:sp>
    </p:spTree>
    <p:extLst>
      <p:ext uri="{BB962C8B-B14F-4D97-AF65-F5344CB8AC3E}">
        <p14:creationId xmlns:p14="http://schemas.microsoft.com/office/powerpoint/2010/main" val="259384605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Criticism on American Historicism</a:t>
            </a:r>
          </a:p>
        </p:txBody>
      </p:sp>
      <p:sp>
        <p:nvSpPr>
          <p:cNvPr id="3" name="Content Placeholder 2"/>
          <p:cNvSpPr>
            <a:spLocks noGrp="1"/>
          </p:cNvSpPr>
          <p:nvPr>
            <p:ph idx="1"/>
          </p:nvPr>
        </p:nvSpPr>
        <p:spPr>
          <a:xfrm>
            <a:off x="1451579" y="2216454"/>
            <a:ext cx="9487767" cy="3450613"/>
          </a:xfrm>
        </p:spPr>
        <p:txBody>
          <a:bodyPr/>
          <a:lstStyle/>
          <a:p>
            <a:pPr algn="just"/>
            <a:r>
              <a:rPr lang="en-US" dirty="0"/>
              <a:t>Some of Boas’s more severe critics claimed that this antitheoretical stance was responsible for retarding the discipline of anthropology as a science.</a:t>
            </a:r>
          </a:p>
          <a:p>
            <a:pPr algn="just"/>
            <a:r>
              <a:rPr lang="en-US" dirty="0"/>
              <a:t>Yet, in reconsideration, most critics would agree that his experience in the areas of physics and mathematics enabled Boas to bring to the young discipline of anthropology both methodological accuracy and a sense of how to define problems in scientific terms.</a:t>
            </a:r>
          </a:p>
          <a:p>
            <a:pPr algn="just"/>
            <a:r>
              <a:rPr lang="en-US" dirty="0"/>
              <a:t>Even though Boas himself did little theorizing, he left the discipline on a sound empirical footing so that those who followed him could develop cultural theories.</a:t>
            </a:r>
          </a:p>
        </p:txBody>
      </p:sp>
    </p:spTree>
    <p:extLst>
      <p:ext uri="{BB962C8B-B14F-4D97-AF65-F5344CB8AC3E}">
        <p14:creationId xmlns:p14="http://schemas.microsoft.com/office/powerpoint/2010/main" val="289793686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Psychological Anthropology in Brief</a:t>
            </a:r>
          </a:p>
        </p:txBody>
      </p:sp>
      <p:sp>
        <p:nvSpPr>
          <p:cNvPr id="3" name="Content Placeholder 2"/>
          <p:cNvSpPr>
            <a:spLocks noGrp="1"/>
          </p:cNvSpPr>
          <p:nvPr>
            <p:ph idx="1"/>
          </p:nvPr>
        </p:nvSpPr>
        <p:spPr>
          <a:xfrm>
            <a:off x="1559513" y="2127244"/>
            <a:ext cx="9387406" cy="3450613"/>
          </a:xfrm>
        </p:spPr>
        <p:txBody>
          <a:bodyPr/>
          <a:lstStyle/>
          <a:p>
            <a:pPr algn="just"/>
            <a:r>
              <a:rPr lang="en-US" dirty="0"/>
              <a:t>As early as the 1920s, American anthropologists became interested in the relationship between culture and the individual.</a:t>
            </a:r>
          </a:p>
          <a:p>
            <a:pPr algn="just"/>
            <a:r>
              <a:rPr lang="en-US" dirty="0"/>
              <a:t>Edward Sapir, Ruth Benedict and Margaret Mead are the main proponent of this school.</a:t>
            </a:r>
          </a:p>
          <a:p>
            <a:pPr algn="just"/>
            <a:r>
              <a:rPr lang="en-US" dirty="0"/>
              <a:t>Anthropologists need to explore the relationships between psychological and cultural variables. </a:t>
            </a:r>
          </a:p>
          <a:p>
            <a:pPr algn="just"/>
            <a:r>
              <a:rPr lang="en-US" dirty="0"/>
              <a:t>Personality is largely the result of cultural learning.</a:t>
            </a:r>
          </a:p>
          <a:p>
            <a:pPr algn="just"/>
            <a:r>
              <a:rPr lang="en-US" dirty="0"/>
              <a:t> Universal temperaments associated with males and females do not exist.</a:t>
            </a:r>
          </a:p>
          <a:p>
            <a:endParaRPr lang="en-US" dirty="0"/>
          </a:p>
        </p:txBody>
      </p:sp>
    </p:spTree>
    <p:extLst>
      <p:ext uri="{BB962C8B-B14F-4D97-AF65-F5344CB8AC3E}">
        <p14:creationId xmlns:p14="http://schemas.microsoft.com/office/powerpoint/2010/main" val="28665484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Feminist Anthropology in Brief </a:t>
            </a:r>
          </a:p>
        </p:txBody>
      </p:sp>
      <p:sp>
        <p:nvSpPr>
          <p:cNvPr id="3" name="Content Placeholder 2"/>
          <p:cNvSpPr>
            <a:spLocks noGrp="1"/>
          </p:cNvSpPr>
          <p:nvPr>
            <p:ph idx="1"/>
          </p:nvPr>
        </p:nvSpPr>
        <p:spPr>
          <a:xfrm>
            <a:off x="1451578" y="2249907"/>
            <a:ext cx="9603275" cy="3450613"/>
          </a:xfrm>
        </p:spPr>
        <p:txBody>
          <a:bodyPr/>
          <a:lstStyle/>
          <a:p>
            <a:r>
              <a:rPr lang="en-US" dirty="0"/>
              <a:t>All aspects of culture have a gender dimension that must be considered in any balanced ethnographic description. </a:t>
            </a:r>
          </a:p>
          <a:p>
            <a:r>
              <a:rPr lang="en-US" dirty="0"/>
              <a:t>Theory represents a long-overdue corrective to male bias in traditional ethnographies.</a:t>
            </a:r>
          </a:p>
          <a:p>
            <a:r>
              <a:rPr lang="en-US" dirty="0"/>
              <a:t>Feminist anthropologists called into question the supremacy of male and worked to elevate voices of females</a:t>
            </a:r>
          </a:p>
          <a:p>
            <a:r>
              <a:rPr lang="en-US" dirty="0"/>
              <a:t>Generally, feminist anthropology is more subjective and collaborative than objective and scientific.</a:t>
            </a:r>
          </a:p>
          <a:p>
            <a:endParaRPr lang="en-US" dirty="0"/>
          </a:p>
        </p:txBody>
      </p:sp>
    </p:spTree>
    <p:extLst>
      <p:ext uri="{BB962C8B-B14F-4D97-AF65-F5344CB8AC3E}">
        <p14:creationId xmlns:p14="http://schemas.microsoft.com/office/powerpoint/2010/main" val="269211538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Neoevolutionism </a:t>
            </a:r>
          </a:p>
        </p:txBody>
      </p:sp>
      <p:sp>
        <p:nvSpPr>
          <p:cNvPr id="3" name="Content Placeholder 2"/>
          <p:cNvSpPr>
            <a:spLocks noGrp="1"/>
          </p:cNvSpPr>
          <p:nvPr>
            <p:ph idx="1"/>
          </p:nvPr>
        </p:nvSpPr>
        <p:spPr>
          <a:xfrm>
            <a:off x="1451579" y="2205304"/>
            <a:ext cx="9365103" cy="3582180"/>
          </a:xfrm>
        </p:spPr>
        <p:txBody>
          <a:bodyPr>
            <a:normAutofit fontScale="92500" lnSpcReduction="20000"/>
          </a:bodyPr>
          <a:lstStyle/>
          <a:p>
            <a:pPr algn="just"/>
            <a:r>
              <a:rPr lang="en-US" dirty="0"/>
              <a:t>As early as the 1930s, Leslie White (1900–1975), a cultural anthropologist trained in the Boasian tradition, resurrected the theories of the nineteenth-century evolutionists.</a:t>
            </a:r>
          </a:p>
          <a:p>
            <a:pPr algn="just"/>
            <a:r>
              <a:rPr lang="en-US" dirty="0"/>
              <a:t>Like Tylor and Morgan, White believed that cultures evolve from simple to increasingly more complex forms and that cultural evolution is as real as biological evolution. </a:t>
            </a:r>
          </a:p>
          <a:p>
            <a:pPr algn="just"/>
            <a:r>
              <a:rPr lang="en-US" dirty="0"/>
              <a:t>White’s unique contribution was to suggest the cause (or driving force) of evolution, which he called his “basic law of evolution.” According to White, “Culture evolves as the amount of energy harnessed per capita per year increases or as the efficiency of the means of putting energy to work is increased”.</a:t>
            </a:r>
          </a:p>
          <a:p>
            <a:pPr algn="just"/>
            <a:r>
              <a:rPr lang="en-US" dirty="0"/>
              <a:t>Culture evolves when people are able to increase the amount of energy under their control. </a:t>
            </a:r>
          </a:p>
        </p:txBody>
      </p:sp>
    </p:spTree>
    <p:extLst>
      <p:ext uri="{BB962C8B-B14F-4D97-AF65-F5344CB8AC3E}">
        <p14:creationId xmlns:p14="http://schemas.microsoft.com/office/powerpoint/2010/main" val="73517228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Neoevolutionism (cont.)</a:t>
            </a:r>
          </a:p>
        </p:txBody>
      </p:sp>
      <p:sp>
        <p:nvSpPr>
          <p:cNvPr id="3" name="Content Placeholder 2"/>
          <p:cNvSpPr>
            <a:spLocks noGrp="1"/>
          </p:cNvSpPr>
          <p:nvPr>
            <p:ph idx="1"/>
          </p:nvPr>
        </p:nvSpPr>
        <p:spPr>
          <a:xfrm>
            <a:off x="1451579" y="2347581"/>
            <a:ext cx="9603275" cy="3105365"/>
          </a:xfrm>
        </p:spPr>
        <p:txBody>
          <a:bodyPr>
            <a:normAutofit/>
          </a:bodyPr>
          <a:lstStyle/>
          <a:p>
            <a:r>
              <a:rPr lang="en-US" dirty="0"/>
              <a:t>Like White, Steward was interested in the relationship between cultural evolution and adaptation to the environment. But White’s approach which focused on the whole of human culture was far too general for Steward. </a:t>
            </a:r>
          </a:p>
          <a:p>
            <a:r>
              <a:rPr lang="en-US" dirty="0"/>
              <a:t>One way of characterizing the difference between these two prominent neoevolutionists is that White was interested in the broad concept of culture and Steward was more interested in developing propositions about specific cultures or groups of cultures.</a:t>
            </a:r>
          </a:p>
          <a:p>
            <a:endParaRPr lang="en-US" dirty="0"/>
          </a:p>
        </p:txBody>
      </p:sp>
    </p:spTree>
    <p:extLst>
      <p:ext uri="{BB962C8B-B14F-4D97-AF65-F5344CB8AC3E}">
        <p14:creationId xmlns:p14="http://schemas.microsoft.com/office/powerpoint/2010/main" val="1204022367"/>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614CBC-D5CE-3840-AB7C-F9B307FABB4D}"/>
              </a:ext>
            </a:extLst>
          </p:cNvPr>
          <p:cNvSpPr>
            <a:spLocks noGrp="1"/>
          </p:cNvSpPr>
          <p:nvPr>
            <p:ph type="title"/>
          </p:nvPr>
        </p:nvSpPr>
        <p:spPr/>
        <p:txBody>
          <a:bodyPr/>
          <a:lstStyle/>
          <a:p>
            <a:r>
              <a:rPr lang="en-US" dirty="0" err="1"/>
              <a:t>Neoevolutionism</a:t>
            </a:r>
            <a:r>
              <a:rPr lang="en-US" dirty="0"/>
              <a:t> (cont.)</a:t>
            </a:r>
          </a:p>
        </p:txBody>
      </p:sp>
      <p:sp>
        <p:nvSpPr>
          <p:cNvPr id="3" name="Content Placeholder 2">
            <a:extLst>
              <a:ext uri="{FF2B5EF4-FFF2-40B4-BE49-F238E27FC236}">
                <a16:creationId xmlns:a16="http://schemas.microsoft.com/office/drawing/2014/main" id="{BE225E90-DAB7-B142-B1D3-68ACE4A729BD}"/>
              </a:ext>
            </a:extLst>
          </p:cNvPr>
          <p:cNvSpPr>
            <a:spLocks noGrp="1"/>
          </p:cNvSpPr>
          <p:nvPr>
            <p:ph idx="1"/>
          </p:nvPr>
        </p:nvSpPr>
        <p:spPr>
          <a:xfrm>
            <a:off x="1492605" y="2104941"/>
            <a:ext cx="9521221" cy="3450613"/>
          </a:xfrm>
        </p:spPr>
        <p:txBody>
          <a:bodyPr/>
          <a:lstStyle/>
          <a:p>
            <a:pPr algn="just"/>
            <a:r>
              <a:rPr lang="en-US" b="1" dirty="0"/>
              <a:t>Unilinear evolution:</a:t>
            </a:r>
            <a:r>
              <a:rPr lang="en-US" dirty="0"/>
              <a:t> theory held by anthropologists such as Tylor and Morgan attempting to place particular cultures into specific evolutionary phases. </a:t>
            </a:r>
          </a:p>
          <a:p>
            <a:pPr algn="just"/>
            <a:r>
              <a:rPr lang="en-US" b="1" dirty="0"/>
              <a:t>Universal evolution:</a:t>
            </a:r>
            <a:r>
              <a:rPr lang="en-US" dirty="0"/>
              <a:t> white’s approach to cultural evolution, which developed laws that apply to culture as a whole and argued that all human societies pass through similar stages of development. </a:t>
            </a:r>
          </a:p>
          <a:p>
            <a:pPr algn="just"/>
            <a:r>
              <a:rPr lang="en-US" b="1" dirty="0"/>
              <a:t>Multilinear evolution:</a:t>
            </a:r>
            <a:r>
              <a:rPr lang="en-US" dirty="0"/>
              <a:t> the mid-twentieth-century anthropological theory of Julian Steward, who suggested that specific cultures can evolve independently of all others even if they follow the same evolutionary process.</a:t>
            </a:r>
          </a:p>
        </p:txBody>
      </p:sp>
      <p:sp>
        <p:nvSpPr>
          <p:cNvPr id="4" name="TextBox 3">
            <a:extLst>
              <a:ext uri="{FF2B5EF4-FFF2-40B4-BE49-F238E27FC236}">
                <a16:creationId xmlns:a16="http://schemas.microsoft.com/office/drawing/2014/main" id="{7496E5A4-64E0-7F4D-8FE0-A59CC40630FC}"/>
              </a:ext>
            </a:extLst>
          </p:cNvPr>
          <p:cNvSpPr txBox="1"/>
          <p:nvPr/>
        </p:nvSpPr>
        <p:spPr>
          <a:xfrm>
            <a:off x="858644" y="4850780"/>
            <a:ext cx="184731" cy="369332"/>
          </a:xfrm>
          <a:prstGeom prst="rect">
            <a:avLst/>
          </a:prstGeom>
          <a:noFill/>
        </p:spPr>
        <p:txBody>
          <a:bodyPr wrap="none" rtlCol="0">
            <a:spAutoFit/>
          </a:bodyPr>
          <a:lstStyle/>
          <a:p>
            <a:endParaRPr lang="en-US"/>
          </a:p>
        </p:txBody>
      </p:sp>
    </p:spTree>
    <p:extLst>
      <p:ext uri="{BB962C8B-B14F-4D97-AF65-F5344CB8AC3E}">
        <p14:creationId xmlns:p14="http://schemas.microsoft.com/office/powerpoint/2010/main" val="145980840"/>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Neoevolutionism (Cont.)</a:t>
            </a:r>
          </a:p>
        </p:txBody>
      </p:sp>
      <p:sp>
        <p:nvSpPr>
          <p:cNvPr id="3" name="Content Placeholder 2"/>
          <p:cNvSpPr>
            <a:spLocks noGrp="1"/>
          </p:cNvSpPr>
          <p:nvPr>
            <p:ph idx="1"/>
          </p:nvPr>
        </p:nvSpPr>
        <p:spPr>
          <a:xfrm>
            <a:off x="1520483" y="2026884"/>
            <a:ext cx="9465465" cy="4251253"/>
          </a:xfrm>
        </p:spPr>
        <p:txBody>
          <a:bodyPr>
            <a:normAutofit fontScale="92500" lnSpcReduction="10000"/>
          </a:bodyPr>
          <a:lstStyle/>
          <a:p>
            <a:pPr algn="just"/>
            <a:r>
              <a:rPr lang="en-US" dirty="0"/>
              <a:t>Steward’s approach was based on analysis of the interaction between culture and environment. He argued that people who face similar environmental challenges (such as arid conditions) are likely to develop similar technological solutions, which, in turn, lead to the parallel development of social and political institutions.</a:t>
            </a:r>
          </a:p>
          <a:p>
            <a:pPr algn="just"/>
            <a:r>
              <a:rPr lang="en-US" dirty="0"/>
              <a:t> Even though environment is a key variable in Steward’s theory, he was not an environmental determinist because he recognized the variety of human responses to similar environmental conditions. </a:t>
            </a:r>
          </a:p>
          <a:p>
            <a:pPr algn="just"/>
            <a:r>
              <a:rPr lang="en-US" dirty="0"/>
              <a:t>Steward was the first and leading proponent of the study of cultural ecology.</a:t>
            </a:r>
          </a:p>
          <a:p>
            <a:pPr algn="just"/>
            <a:r>
              <a:rPr lang="en-US" dirty="0"/>
              <a:t>An approach to the study of anthropology that assumes that people who reside in similar environments are likely to develop similar technologies, social structures, and political institutions.</a:t>
            </a:r>
          </a:p>
          <a:p>
            <a:pPr algn="just"/>
            <a:endParaRPr lang="en-US" dirty="0"/>
          </a:p>
          <a:p>
            <a:pPr marL="0" indent="0" algn="just">
              <a:buNone/>
            </a:pPr>
            <a:endParaRPr lang="en-US" dirty="0"/>
          </a:p>
          <a:p>
            <a:pPr algn="just"/>
            <a:endParaRPr lang="en-US" dirty="0"/>
          </a:p>
        </p:txBody>
      </p:sp>
    </p:spTree>
    <p:extLst>
      <p:ext uri="{BB962C8B-B14F-4D97-AF65-F5344CB8AC3E}">
        <p14:creationId xmlns:p14="http://schemas.microsoft.com/office/powerpoint/2010/main" val="1447485123"/>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2C9518-1FF9-1748-AD71-812D1A63B4A2}"/>
              </a:ext>
            </a:extLst>
          </p:cNvPr>
          <p:cNvSpPr>
            <a:spLocks noGrp="1"/>
          </p:cNvSpPr>
          <p:nvPr>
            <p:ph type="title"/>
          </p:nvPr>
        </p:nvSpPr>
        <p:spPr/>
        <p:txBody>
          <a:bodyPr/>
          <a:lstStyle/>
          <a:p>
            <a:r>
              <a:rPr lang="en-US" dirty="0"/>
              <a:t>Neofunctionalism </a:t>
            </a:r>
          </a:p>
        </p:txBody>
      </p:sp>
      <p:sp>
        <p:nvSpPr>
          <p:cNvPr id="3" name="Content Placeholder 2">
            <a:extLst>
              <a:ext uri="{FF2B5EF4-FFF2-40B4-BE49-F238E27FC236}">
                <a16:creationId xmlns:a16="http://schemas.microsoft.com/office/drawing/2014/main" id="{34FE2F6F-6737-3343-B786-531A98A3F338}"/>
              </a:ext>
            </a:extLst>
          </p:cNvPr>
          <p:cNvSpPr>
            <a:spLocks noGrp="1"/>
          </p:cNvSpPr>
          <p:nvPr>
            <p:ph idx="1"/>
          </p:nvPr>
        </p:nvSpPr>
        <p:spPr>
          <a:xfrm>
            <a:off x="1631995" y="2154839"/>
            <a:ext cx="9242441" cy="3286958"/>
          </a:xfrm>
        </p:spPr>
        <p:txBody>
          <a:bodyPr/>
          <a:lstStyle/>
          <a:p>
            <a:pPr algn="just"/>
            <a:r>
              <a:rPr lang="en-US" dirty="0"/>
              <a:t>Neofunctionalism attends explicitly to the systems-level interactions and assigns primary importance to techno-environmental forces, especially environment, ecology, and population.</a:t>
            </a:r>
          </a:p>
          <a:p>
            <a:pPr algn="just"/>
            <a:endParaRPr lang="en-US" dirty="0"/>
          </a:p>
          <a:p>
            <a:pPr algn="just"/>
            <a:r>
              <a:rPr lang="en-US" dirty="0"/>
              <a:t>The term neofunctionalism is used because the followers of this approach see the social organization and culture of specific populations as functional adaptations which permit the populations to exploit their environments successfully without exceeding their carrying capacity. </a:t>
            </a:r>
          </a:p>
        </p:txBody>
      </p:sp>
    </p:spTree>
    <p:extLst>
      <p:ext uri="{BB962C8B-B14F-4D97-AF65-F5344CB8AC3E}">
        <p14:creationId xmlns:p14="http://schemas.microsoft.com/office/powerpoint/2010/main" val="4194116129"/>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E97030-DABB-4C4A-8EE1-D17EFAE9AE0C}"/>
              </a:ext>
            </a:extLst>
          </p:cNvPr>
          <p:cNvSpPr>
            <a:spLocks noGrp="1"/>
          </p:cNvSpPr>
          <p:nvPr>
            <p:ph type="title"/>
          </p:nvPr>
        </p:nvSpPr>
        <p:spPr/>
        <p:txBody>
          <a:bodyPr/>
          <a:lstStyle/>
          <a:p>
            <a:r>
              <a:rPr lang="en-US" dirty="0"/>
              <a:t>Neofunctionalism </a:t>
            </a:r>
          </a:p>
        </p:txBody>
      </p:sp>
      <p:sp>
        <p:nvSpPr>
          <p:cNvPr id="3" name="Content Placeholder 2">
            <a:extLst>
              <a:ext uri="{FF2B5EF4-FFF2-40B4-BE49-F238E27FC236}">
                <a16:creationId xmlns:a16="http://schemas.microsoft.com/office/drawing/2014/main" id="{2FC8E05F-93A2-0440-B1FC-2F92C0032B02}"/>
              </a:ext>
            </a:extLst>
          </p:cNvPr>
          <p:cNvSpPr>
            <a:spLocks noGrp="1"/>
          </p:cNvSpPr>
          <p:nvPr>
            <p:ph idx="1"/>
          </p:nvPr>
        </p:nvSpPr>
        <p:spPr>
          <a:xfrm>
            <a:off x="1707995" y="2183000"/>
            <a:ext cx="8776010" cy="2821247"/>
          </a:xfrm>
        </p:spPr>
        <p:txBody>
          <a:bodyPr/>
          <a:lstStyle/>
          <a:p>
            <a:pPr algn="just"/>
            <a:r>
              <a:rPr lang="en-US" dirty="0"/>
              <a:t>It also differs from the treatment of adaptation in biological ecology by treating populations rather than individuals as the units which adapt to environments. </a:t>
            </a:r>
          </a:p>
          <a:p>
            <a:pPr algn="just"/>
            <a:endParaRPr lang="en-US" dirty="0"/>
          </a:p>
          <a:p>
            <a:pPr algn="just"/>
            <a:r>
              <a:rPr lang="en-US" dirty="0"/>
              <a:t>In general, neofunctionalism explain specific aspects of social organization and culture in terms of the functions which they serve in adapting local populations to their environments</a:t>
            </a:r>
          </a:p>
          <a:p>
            <a:endParaRPr lang="en-US" dirty="0"/>
          </a:p>
        </p:txBody>
      </p:sp>
    </p:spTree>
    <p:extLst>
      <p:ext uri="{BB962C8B-B14F-4D97-AF65-F5344CB8AC3E}">
        <p14:creationId xmlns:p14="http://schemas.microsoft.com/office/powerpoint/2010/main" val="97730090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Scope of Anthropology</a:t>
            </a:r>
            <a:br>
              <a:rPr lang="en-US" dirty="0"/>
            </a:br>
            <a:endParaRPr lang="en-US" dirty="0"/>
          </a:p>
        </p:txBody>
      </p:sp>
      <p:sp>
        <p:nvSpPr>
          <p:cNvPr id="3" name="Content Placeholder 2"/>
          <p:cNvSpPr>
            <a:spLocks noGrp="1"/>
          </p:cNvSpPr>
          <p:nvPr>
            <p:ph idx="1"/>
          </p:nvPr>
        </p:nvSpPr>
        <p:spPr/>
        <p:txBody>
          <a:bodyPr>
            <a:normAutofit fontScale="92500" lnSpcReduction="20000"/>
          </a:bodyPr>
          <a:lstStyle/>
          <a:p>
            <a:r>
              <a:rPr lang="en-US" dirty="0"/>
              <a:t>Multifaceted approach to the study of human beings; not just studying varieties of people, but also any aspects of the human experience.</a:t>
            </a:r>
          </a:p>
          <a:p>
            <a:r>
              <a:rPr lang="en-US" dirty="0"/>
              <a:t>First, the anthropological approach involves both biological and sociocultural aspects of humanity.</a:t>
            </a:r>
          </a:p>
          <a:p>
            <a:r>
              <a:rPr lang="en-US" dirty="0"/>
              <a:t> Second, anthropology has the longest possible time frame, from the earliest beginnings of humans several million years ago right up to the  present.</a:t>
            </a:r>
          </a:p>
          <a:p>
            <a:r>
              <a:rPr lang="en-US" dirty="0"/>
              <a:t>Third, anthropology is holistic to the extent that it studies all varieties of people wherever they may be found.</a:t>
            </a:r>
          </a:p>
          <a:p>
            <a:r>
              <a:rPr lang="en-US" dirty="0"/>
              <a:t> finally, anthropology studies many different aspects of human experience.</a:t>
            </a:r>
          </a:p>
          <a:p>
            <a:endParaRPr lang="en-US" dirty="0"/>
          </a:p>
        </p:txBody>
      </p:sp>
    </p:spTree>
    <p:extLst>
      <p:ext uri="{BB962C8B-B14F-4D97-AF65-F5344CB8AC3E}">
        <p14:creationId xmlns:p14="http://schemas.microsoft.com/office/powerpoint/2010/main" val="419856177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05CF47-B501-A84C-A729-A5EC157166C1}"/>
              </a:ext>
            </a:extLst>
          </p:cNvPr>
          <p:cNvSpPr>
            <a:spLocks noGrp="1"/>
          </p:cNvSpPr>
          <p:nvPr>
            <p:ph type="title"/>
          </p:nvPr>
        </p:nvSpPr>
        <p:spPr/>
        <p:txBody>
          <a:bodyPr/>
          <a:lstStyle/>
          <a:p>
            <a:r>
              <a:rPr lang="en-US" dirty="0"/>
              <a:t>Fields of Anthropology</a:t>
            </a:r>
          </a:p>
        </p:txBody>
      </p:sp>
      <p:sp>
        <p:nvSpPr>
          <p:cNvPr id="3" name="Content Placeholder 2">
            <a:extLst>
              <a:ext uri="{FF2B5EF4-FFF2-40B4-BE49-F238E27FC236}">
                <a16:creationId xmlns:a16="http://schemas.microsoft.com/office/drawing/2014/main" id="{DB170C5E-79CA-494A-99C7-58ABD30BC4BF}"/>
              </a:ext>
            </a:extLst>
          </p:cNvPr>
          <p:cNvSpPr>
            <a:spLocks noGrp="1"/>
          </p:cNvSpPr>
          <p:nvPr>
            <p:ph idx="1"/>
          </p:nvPr>
        </p:nvSpPr>
        <p:spPr/>
        <p:txBody>
          <a:bodyPr/>
          <a:lstStyle/>
          <a:p>
            <a:pPr algn="just"/>
            <a:endParaRPr lang="en-US" sz="1800" dirty="0"/>
          </a:p>
          <a:p>
            <a:pPr algn="just"/>
            <a:r>
              <a:rPr lang="en-US" sz="1800" dirty="0"/>
              <a:t>The four major subdisciplines of anthropology may </a:t>
            </a:r>
          </a:p>
          <a:p>
            <a:pPr marL="0" indent="0" algn="just">
              <a:buNone/>
            </a:pPr>
            <a:r>
              <a:rPr lang="en-US" sz="1800" dirty="0"/>
              <a:t>be classified according to subject matter </a:t>
            </a:r>
          </a:p>
          <a:p>
            <a:pPr marL="0" indent="0" algn="just">
              <a:buNone/>
            </a:pPr>
            <a:r>
              <a:rPr lang="en-US" sz="1800" dirty="0"/>
              <a:t>(physical or cultural) &amp; according to the period with </a:t>
            </a:r>
          </a:p>
          <a:p>
            <a:pPr marL="0" indent="0" algn="just">
              <a:buNone/>
            </a:pPr>
            <a:r>
              <a:rPr lang="en-US" sz="1800" dirty="0"/>
              <a:t>which each is concerned (distant past versus recent </a:t>
            </a:r>
          </a:p>
          <a:p>
            <a:pPr marL="0" indent="0" algn="just">
              <a:buNone/>
            </a:pPr>
            <a:r>
              <a:rPr lang="en-US" sz="1800" dirty="0"/>
              <a:t>past and present). </a:t>
            </a:r>
          </a:p>
          <a:p>
            <a:endParaRPr lang="en-US" dirty="0"/>
          </a:p>
        </p:txBody>
      </p:sp>
      <p:pic>
        <p:nvPicPr>
          <p:cNvPr id="5" name="Picture 4">
            <a:extLst>
              <a:ext uri="{FF2B5EF4-FFF2-40B4-BE49-F238E27FC236}">
                <a16:creationId xmlns:a16="http://schemas.microsoft.com/office/drawing/2014/main" id="{F563487D-4D08-7A4D-B031-AF5BFA7D82B9}"/>
              </a:ext>
            </a:extLst>
          </p:cNvPr>
          <p:cNvPicPr>
            <a:picLocks noChangeAspect="1"/>
          </p:cNvPicPr>
          <p:nvPr/>
        </p:nvPicPr>
        <p:blipFill>
          <a:blip r:embed="rId2"/>
          <a:stretch>
            <a:fillRect/>
          </a:stretch>
        </p:blipFill>
        <p:spPr>
          <a:xfrm>
            <a:off x="7414942" y="1280145"/>
            <a:ext cx="3639912" cy="3704721"/>
          </a:xfrm>
          <a:prstGeom prst="rect">
            <a:avLst/>
          </a:prstGeom>
        </p:spPr>
      </p:pic>
    </p:spTree>
    <p:extLst>
      <p:ext uri="{BB962C8B-B14F-4D97-AF65-F5344CB8AC3E}">
        <p14:creationId xmlns:p14="http://schemas.microsoft.com/office/powerpoint/2010/main" val="104047806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Branches or subfields of Anthropology</a:t>
            </a:r>
          </a:p>
        </p:txBody>
      </p:sp>
      <p:sp>
        <p:nvSpPr>
          <p:cNvPr id="3" name="Content Placeholder 2"/>
          <p:cNvSpPr>
            <a:spLocks noGrp="1"/>
          </p:cNvSpPr>
          <p:nvPr>
            <p:ph idx="1"/>
          </p:nvPr>
        </p:nvSpPr>
        <p:spPr>
          <a:xfrm>
            <a:off x="1857018" y="1942964"/>
            <a:ext cx="9197836" cy="4199727"/>
          </a:xfrm>
        </p:spPr>
        <p:txBody>
          <a:bodyPr>
            <a:normAutofit fontScale="92500" lnSpcReduction="10000"/>
          </a:bodyPr>
          <a:lstStyle/>
          <a:p>
            <a:pPr marL="0" indent="0">
              <a:buNone/>
            </a:pPr>
            <a:r>
              <a:rPr lang="en-US" sz="1800" b="1" dirty="0"/>
              <a:t>Physical anthropology </a:t>
            </a:r>
          </a:p>
          <a:p>
            <a:pPr marL="0" indent="0">
              <a:buNone/>
            </a:pPr>
            <a:r>
              <a:rPr lang="en-US" sz="1800" dirty="0"/>
              <a:t>	 deals with humans as biological organisms</a:t>
            </a:r>
          </a:p>
          <a:p>
            <a:pPr marL="0" indent="0">
              <a:buNone/>
            </a:pPr>
            <a:r>
              <a:rPr lang="en-US" sz="1800" b="1" dirty="0"/>
              <a:t>Archaeology</a:t>
            </a:r>
          </a:p>
          <a:p>
            <a:pPr marL="0" indent="0">
              <a:buNone/>
            </a:pPr>
            <a:r>
              <a:rPr lang="en-US" sz="1800" dirty="0"/>
              <a:t>	attempts to reconstruct the cultures of the past, most of which have left no  	</a:t>
            </a:r>
          </a:p>
          <a:p>
            <a:pPr marL="0" indent="0">
              <a:buNone/>
            </a:pPr>
            <a:r>
              <a:rPr lang="en-US" sz="1800" dirty="0"/>
              <a:t>written records</a:t>
            </a:r>
          </a:p>
          <a:p>
            <a:pPr marL="0" indent="0">
              <a:buNone/>
            </a:pPr>
            <a:r>
              <a:rPr lang="en-US" sz="1800" b="1" dirty="0"/>
              <a:t>Cultural or Social anthropology</a:t>
            </a:r>
          </a:p>
          <a:p>
            <a:pPr marL="0" indent="0">
              <a:buNone/>
            </a:pPr>
            <a:r>
              <a:rPr lang="en-US" sz="1800" dirty="0"/>
              <a:t>	 which examines similarities and differences among contemporary cultures 	 </a:t>
            </a:r>
          </a:p>
          <a:p>
            <a:pPr marL="0" indent="0">
              <a:buNone/>
            </a:pPr>
            <a:r>
              <a:rPr lang="en-US" sz="1800" dirty="0"/>
              <a:t>of the world</a:t>
            </a:r>
          </a:p>
          <a:p>
            <a:pPr marL="0" indent="0">
              <a:buNone/>
            </a:pPr>
            <a:r>
              <a:rPr lang="en-US" sz="1800" b="1" dirty="0"/>
              <a:t>Anthropological linguistics</a:t>
            </a:r>
          </a:p>
          <a:p>
            <a:pPr marL="0" indent="0">
              <a:buNone/>
            </a:pPr>
            <a:r>
              <a:rPr lang="en-US" sz="1800" dirty="0"/>
              <a:t>	 focuses on the study of language in historical, structural, and social contexts</a:t>
            </a:r>
          </a:p>
        </p:txBody>
      </p:sp>
    </p:spTree>
    <p:extLst>
      <p:ext uri="{BB962C8B-B14F-4D97-AF65-F5344CB8AC3E}">
        <p14:creationId xmlns:p14="http://schemas.microsoft.com/office/powerpoint/2010/main" val="382417184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physical anthropology (biological anthropology) </a:t>
            </a:r>
          </a:p>
        </p:txBody>
      </p:sp>
      <p:sp>
        <p:nvSpPr>
          <p:cNvPr id="3" name="Content Placeholder 2"/>
          <p:cNvSpPr>
            <a:spLocks noGrp="1"/>
          </p:cNvSpPr>
          <p:nvPr>
            <p:ph idx="1"/>
          </p:nvPr>
        </p:nvSpPr>
        <p:spPr/>
        <p:txBody>
          <a:bodyPr>
            <a:normAutofit lnSpcReduction="10000"/>
          </a:bodyPr>
          <a:lstStyle/>
          <a:p>
            <a:r>
              <a:rPr lang="en-US" dirty="0"/>
              <a:t>The subfield of anthropology that studies both human biological evolution and contemporary racial variations among peoples of the world. </a:t>
            </a:r>
          </a:p>
          <a:p>
            <a:r>
              <a:rPr lang="en-US" dirty="0"/>
              <a:t>Two areas of investigation; </a:t>
            </a:r>
          </a:p>
          <a:p>
            <a:pPr marL="0" indent="0">
              <a:buNone/>
            </a:pPr>
            <a:r>
              <a:rPr lang="en-US" dirty="0"/>
              <a:t>  1. </a:t>
            </a:r>
            <a:r>
              <a:rPr lang="en-US" b="1" dirty="0"/>
              <a:t>Paleoanthropology</a:t>
            </a:r>
            <a:r>
              <a:rPr lang="en-US" dirty="0"/>
              <a:t> </a:t>
            </a:r>
          </a:p>
          <a:p>
            <a:pPr marL="0" indent="0">
              <a:buNone/>
            </a:pPr>
            <a:r>
              <a:rPr lang="en-US" dirty="0"/>
              <a:t>			The study of human evolution through fossil remains.</a:t>
            </a:r>
          </a:p>
          <a:p>
            <a:pPr marL="0" indent="0">
              <a:buNone/>
            </a:pPr>
            <a:r>
              <a:rPr lang="en-US" dirty="0"/>
              <a:t>  2. </a:t>
            </a:r>
            <a:r>
              <a:rPr lang="en-US" b="1" dirty="0"/>
              <a:t>Human variation</a:t>
            </a:r>
          </a:p>
          <a:p>
            <a:pPr marL="0" indent="0">
              <a:buNone/>
            </a:pPr>
            <a:r>
              <a:rPr lang="en-US" dirty="0"/>
              <a:t>			How and why the physical traits of contemporary human 			populations vary throughout the world.</a:t>
            </a:r>
          </a:p>
        </p:txBody>
      </p:sp>
    </p:spTree>
    <p:extLst>
      <p:ext uri="{BB962C8B-B14F-4D97-AF65-F5344CB8AC3E}">
        <p14:creationId xmlns:p14="http://schemas.microsoft.com/office/powerpoint/2010/main" val="403601289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Area 1:</a:t>
            </a:r>
            <a:br>
              <a:rPr lang="en-US" dirty="0"/>
            </a:br>
            <a:r>
              <a:rPr lang="en-US" dirty="0"/>
              <a:t>Evolutionary Record of Humans</a:t>
            </a:r>
          </a:p>
        </p:txBody>
      </p:sp>
      <p:sp>
        <p:nvSpPr>
          <p:cNvPr id="3" name="Content Placeholder 2"/>
          <p:cNvSpPr>
            <a:spLocks noGrp="1"/>
          </p:cNvSpPr>
          <p:nvPr>
            <p:ph idx="1"/>
          </p:nvPr>
        </p:nvSpPr>
        <p:spPr/>
        <p:txBody>
          <a:bodyPr>
            <a:normAutofit fontScale="85000" lnSpcReduction="20000"/>
          </a:bodyPr>
          <a:lstStyle/>
          <a:p>
            <a:r>
              <a:rPr lang="en-US" dirty="0"/>
              <a:t>In their attempts to reconstruct human evolution, paleoanthropologists have drawn heavily on fossil remains</a:t>
            </a:r>
          </a:p>
          <a:p>
            <a:r>
              <a:rPr lang="en-US" dirty="0"/>
              <a:t> Paleoanthropologists use the techniques of </a:t>
            </a:r>
            <a:r>
              <a:rPr lang="en-US" b="1" dirty="0"/>
              <a:t>comparative anatomy</a:t>
            </a:r>
            <a:r>
              <a:rPr lang="en-US" dirty="0"/>
              <a:t> to know the  remains species.</a:t>
            </a:r>
          </a:p>
          <a:p>
            <a:r>
              <a:rPr lang="en-US" dirty="0"/>
              <a:t>In addition, paleoanthropologists look for signs of culture to determine the humanity of the fossil remains.</a:t>
            </a:r>
          </a:p>
          <a:p>
            <a:r>
              <a:rPr lang="en-US" dirty="0"/>
              <a:t>The work of paleoanthropologists is often tedious and must be conducted with thorough attention to detail. </a:t>
            </a:r>
          </a:p>
          <a:p>
            <a:r>
              <a:rPr lang="en-US" dirty="0"/>
              <a:t>To fill in the human evolutionary record, physical anthropologists need to draw on the work of a number of other specialists: </a:t>
            </a:r>
            <a:r>
              <a:rPr lang="en-US" b="1" dirty="0"/>
              <a:t>paleontologists</a:t>
            </a:r>
            <a:r>
              <a:rPr lang="en-US" dirty="0"/>
              <a:t> (who specialize in prehistoric plant and animal life), </a:t>
            </a:r>
            <a:r>
              <a:rPr lang="en-US" b="1" dirty="0"/>
              <a:t>archaeologists</a:t>
            </a:r>
            <a:r>
              <a:rPr lang="en-US" dirty="0"/>
              <a:t> (who study prehistoric material culture), and </a:t>
            </a:r>
            <a:r>
              <a:rPr lang="en-US" b="1" dirty="0"/>
              <a:t>geologists</a:t>
            </a:r>
            <a:r>
              <a:rPr lang="en-US" dirty="0"/>
              <a:t> (who provide data on local physical and climatic conditions).</a:t>
            </a:r>
          </a:p>
          <a:p>
            <a:pPr marL="0" indent="0">
              <a:buNone/>
            </a:pPr>
            <a:endParaRPr lang="en-US" dirty="0"/>
          </a:p>
        </p:txBody>
      </p:sp>
    </p:spTree>
    <p:extLst>
      <p:ext uri="{BB962C8B-B14F-4D97-AF65-F5344CB8AC3E}">
        <p14:creationId xmlns:p14="http://schemas.microsoft.com/office/powerpoint/2010/main" val="1529178455"/>
      </p:ext>
    </p:extLst>
  </p:cSld>
  <p:clrMapOvr>
    <a:masterClrMapping/>
  </p:clrMapOvr>
</p:sld>
</file>

<file path=ppt/theme/theme1.xml><?xml version="1.0" encoding="utf-8"?>
<a:theme xmlns:a="http://schemas.openxmlformats.org/drawingml/2006/main" name="Gallery">
  <a:themeElements>
    <a:clrScheme name="Gallery">
      <a:dk1>
        <a:sysClr val="windowText" lastClr="000000"/>
      </a:dk1>
      <a:lt1>
        <a:sysClr val="window" lastClr="FFFFFF"/>
      </a:lt1>
      <a:dk2>
        <a:srgbClr val="454545"/>
      </a:dk2>
      <a:lt2>
        <a:srgbClr val="DFDBD5"/>
      </a:lt2>
      <a:accent1>
        <a:srgbClr val="B71E42"/>
      </a:accent1>
      <a:accent2>
        <a:srgbClr val="DE478E"/>
      </a:accent2>
      <a:accent3>
        <a:srgbClr val="BC72F0"/>
      </a:accent3>
      <a:accent4>
        <a:srgbClr val="795FAF"/>
      </a:accent4>
      <a:accent5>
        <a:srgbClr val="586EA6"/>
      </a:accent5>
      <a:accent6>
        <a:srgbClr val="6892A0"/>
      </a:accent6>
      <a:hlink>
        <a:srgbClr val="FA2B5C"/>
      </a:hlink>
      <a:folHlink>
        <a:srgbClr val="BC658E"/>
      </a:folHlink>
    </a:clrScheme>
    <a:fontScheme name="Gallery">
      <a:majorFont>
        <a:latin typeface="Gill Sans MT" panose="020B0502020104020203"/>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ill Sans MT" panose="020B0502020104020203"/>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Gallery">
      <a:fillStyleLst>
        <a:solidFill>
          <a:schemeClr val="phClr"/>
        </a:solidFill>
        <a:gradFill rotWithShape="1">
          <a:gsLst>
            <a:gs pos="0">
              <a:schemeClr val="phClr">
                <a:tint val="54000"/>
                <a:alpha val="100000"/>
                <a:satMod val="105000"/>
                <a:lumMod val="110000"/>
              </a:schemeClr>
            </a:gs>
            <a:gs pos="100000">
              <a:schemeClr val="phClr">
                <a:tint val="78000"/>
                <a:alpha val="92000"/>
                <a:satMod val="109000"/>
                <a:lumMod val="100000"/>
              </a:schemeClr>
            </a:gs>
          </a:gsLst>
          <a:lin ang="5400000" scaled="0"/>
        </a:gradFill>
        <a:gradFill rotWithShape="1">
          <a:gsLst>
            <a:gs pos="0">
              <a:schemeClr val="phClr">
                <a:tint val="98000"/>
                <a:satMod val="110000"/>
                <a:lumMod val="104000"/>
              </a:schemeClr>
            </a:gs>
            <a:gs pos="69000">
              <a:schemeClr val="phClr">
                <a:shade val="88000"/>
                <a:satMod val="130000"/>
                <a:lumMod val="92000"/>
              </a:schemeClr>
            </a:gs>
            <a:gs pos="100000">
              <a:schemeClr val="phClr">
                <a:shade val="78000"/>
                <a:satMod val="130000"/>
                <a:lumMod val="92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0800" dist="50800" dir="5400000" sx="96000" sy="96000" rotWithShape="0">
              <a:srgbClr val="000000">
                <a:alpha val="48000"/>
              </a:srgbClr>
            </a:outerShdw>
          </a:effectLst>
          <a:scene3d>
            <a:camera prst="orthographicFront">
              <a:rot lat="0" lon="0" rev="0"/>
            </a:camera>
            <a:lightRig rig="balanced" dir="t">
              <a:rot lat="0" lon="0" rev="1080000"/>
            </a:lightRig>
          </a:scene3d>
          <a:sp3d>
            <a:bevelT w="38100" h="12700" prst="softRound"/>
          </a:sp3d>
        </a:effectStyle>
      </a:effectStyleLst>
      <a:bgFillStyleLst>
        <a:solidFill>
          <a:schemeClr val="phClr"/>
        </a:solidFill>
        <a:solidFill>
          <a:schemeClr val="phClr"/>
        </a:solidFill>
        <a:gradFill rotWithShape="1">
          <a:gsLst>
            <a:gs pos="0">
              <a:schemeClr val="phClr">
                <a:tint val="94000"/>
                <a:satMod val="80000"/>
                <a:lumMod val="106000"/>
              </a:schemeClr>
            </a:gs>
            <a:gs pos="100000">
              <a:schemeClr val="phClr">
                <a:shade val="8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Gallery" id="{BBFCD31E-59A1-489D-B089-A3EAD7CAE12E}" vid="{F5E91637-A7B6-4E27-B710-77DA7014EE1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Gallery</Template>
  <TotalTime>21550</TotalTime>
  <Words>3879</Words>
  <Application>Microsoft Macintosh PowerPoint</Application>
  <PresentationFormat>Widescreen</PresentationFormat>
  <Paragraphs>260</Paragraphs>
  <Slides>48</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48</vt:i4>
      </vt:variant>
    </vt:vector>
  </HeadingPairs>
  <TitlesOfParts>
    <vt:vector size="52" baseType="lpstr">
      <vt:lpstr>Arial</vt:lpstr>
      <vt:lpstr>Calibri</vt:lpstr>
      <vt:lpstr>Gill Sans MT</vt:lpstr>
      <vt:lpstr>Gallery</vt:lpstr>
      <vt:lpstr>Introduction to  Anthropology</vt:lpstr>
      <vt:lpstr>What is anthropology</vt:lpstr>
      <vt:lpstr>What distinguishes anthropology from all of other disciplines? </vt:lpstr>
      <vt:lpstr>What are anthropologist known for?</vt:lpstr>
      <vt:lpstr>The Scope of Anthropology </vt:lpstr>
      <vt:lpstr>Fields of Anthropology</vt:lpstr>
      <vt:lpstr>Branches or subfields of Anthropology</vt:lpstr>
      <vt:lpstr>physical anthropology (biological anthropology) </vt:lpstr>
      <vt:lpstr>Area 1: Evolutionary Record of Humans</vt:lpstr>
      <vt:lpstr>Area 2: Physical Variations Among Humans</vt:lpstr>
      <vt:lpstr>Archaeology</vt:lpstr>
      <vt:lpstr>Anthropological Linguistics</vt:lpstr>
      <vt:lpstr>Anthropological Linguistics (Cont.…..)</vt:lpstr>
      <vt:lpstr>Anthropological Linguistics (Cont.…..)</vt:lpstr>
      <vt:lpstr>Cultural anthropology</vt:lpstr>
      <vt:lpstr>Two sides of Cultural Anthropology </vt:lpstr>
      <vt:lpstr>Perspectives in ethnographies</vt:lpstr>
      <vt:lpstr>Practice for viewing culture Ethnocentrism</vt:lpstr>
      <vt:lpstr>Practice for viewing culture Cultural Relativism</vt:lpstr>
      <vt:lpstr>Areas of specialization in cultural anthropology</vt:lpstr>
      <vt:lpstr>PowerPoint Presentation</vt:lpstr>
      <vt:lpstr>The Significance of Anthropology</vt:lpstr>
      <vt:lpstr>The Anthropological Curiosity</vt:lpstr>
      <vt:lpstr>The Anthropological Curiosity</vt:lpstr>
      <vt:lpstr>IMPORTANT Theories in anthropology</vt:lpstr>
      <vt:lpstr>Evolutionism</vt:lpstr>
      <vt:lpstr>Evolutionism (Cont.)</vt:lpstr>
      <vt:lpstr>Evolutionism (Cont.)</vt:lpstr>
      <vt:lpstr>Criticism on Evolution</vt:lpstr>
      <vt:lpstr>Diffusionism</vt:lpstr>
      <vt:lpstr>Diffusionism (Cont.)</vt:lpstr>
      <vt:lpstr>Criticism on diffusionism</vt:lpstr>
      <vt:lpstr>functionalism</vt:lpstr>
      <vt:lpstr>Functionalism (Cont.)</vt:lpstr>
      <vt:lpstr>Functionalism (Cont.)</vt:lpstr>
      <vt:lpstr>Functionalism (Cont.)</vt:lpstr>
      <vt:lpstr>Criticism on functionalism</vt:lpstr>
      <vt:lpstr>American Historicism</vt:lpstr>
      <vt:lpstr>American Historicism (Cont.)</vt:lpstr>
      <vt:lpstr>Criticism on American Historicism</vt:lpstr>
      <vt:lpstr>Psychological Anthropology in Brief</vt:lpstr>
      <vt:lpstr>Feminist Anthropology in Brief </vt:lpstr>
      <vt:lpstr>Neoevolutionism </vt:lpstr>
      <vt:lpstr>Neoevolutionism (cont.)</vt:lpstr>
      <vt:lpstr>Neoevolutionism (cont.)</vt:lpstr>
      <vt:lpstr>Neoevolutionism (Cont.)</vt:lpstr>
      <vt:lpstr>Neofunctionalism </vt:lpstr>
      <vt:lpstr>Neofunctionalism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aatif Siddique</dc:creator>
  <cp:lastModifiedBy>aatif Siddique</cp:lastModifiedBy>
  <cp:revision>95</cp:revision>
  <dcterms:created xsi:type="dcterms:W3CDTF">2020-02-19T12:18:11Z</dcterms:created>
  <dcterms:modified xsi:type="dcterms:W3CDTF">2020-03-28T17:22:17Z</dcterms:modified>
</cp:coreProperties>
</file>